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6" r:id="rId1"/>
  </p:sldMasterIdLst>
  <p:notesMasterIdLst>
    <p:notesMasterId r:id="rId47"/>
  </p:notesMasterIdLst>
  <p:handoutMasterIdLst>
    <p:handoutMasterId r:id="rId48"/>
  </p:handoutMasterIdLst>
  <p:sldIdLst>
    <p:sldId id="393" r:id="rId2"/>
    <p:sldId id="365" r:id="rId3"/>
    <p:sldId id="413" r:id="rId4"/>
    <p:sldId id="394" r:id="rId5"/>
    <p:sldId id="366" r:id="rId6"/>
    <p:sldId id="367" r:id="rId7"/>
    <p:sldId id="395" r:id="rId8"/>
    <p:sldId id="414" r:id="rId9"/>
    <p:sldId id="422" r:id="rId10"/>
    <p:sldId id="42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421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416" r:id="rId30"/>
    <p:sldId id="404" r:id="rId31"/>
    <p:sldId id="400" r:id="rId32"/>
    <p:sldId id="401" r:id="rId33"/>
    <p:sldId id="402" r:id="rId34"/>
    <p:sldId id="403" r:id="rId35"/>
    <p:sldId id="405" r:id="rId36"/>
    <p:sldId id="406" r:id="rId37"/>
    <p:sldId id="411" r:id="rId38"/>
    <p:sldId id="410" r:id="rId39"/>
    <p:sldId id="417" r:id="rId40"/>
    <p:sldId id="388" r:id="rId41"/>
    <p:sldId id="418" r:id="rId42"/>
    <p:sldId id="390" r:id="rId43"/>
    <p:sldId id="419" r:id="rId44"/>
    <p:sldId id="387" r:id="rId45"/>
    <p:sldId id="375" r:id="rId46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8"/>
    <a:srgbClr val="000000"/>
    <a:srgbClr val="FFFFFF"/>
    <a:srgbClr val="D7193C"/>
    <a:srgbClr val="DCDCDC"/>
    <a:srgbClr val="00AADC"/>
    <a:srgbClr val="D6EAFF"/>
    <a:srgbClr val="D9D9D9"/>
    <a:srgbClr val="F0F0F0"/>
    <a:srgbClr val="F0F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4" autoAdjust="0"/>
  </p:normalViewPr>
  <p:slideViewPr>
    <p:cSldViewPr snapToGrid="0" snapToObjects="1">
      <p:cViewPr varScale="1">
        <p:scale>
          <a:sx n="126" d="100"/>
          <a:sy n="126" d="100"/>
        </p:scale>
        <p:origin x="187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ECF31-C7BA-3840-9E49-396C4FF5ADE4}" type="datetime1">
              <a:rPr lang="de-DE" smtClean="0"/>
              <a:t>21.01.2026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C0731-9C6E-3649-80FC-5EF22C04E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126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36A0F-4E10-8743-AD0A-5EA187029AB8}" type="datetime1">
              <a:rPr lang="de-DE" smtClean="0"/>
              <a:t>21.01.2026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92414-D832-EB4D-A3A9-67B0F14CF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851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90190046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1" name="Google Shape;251;g3b90190046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b90190046c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9405524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b9405524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9405524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b9405524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94055245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b94055245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94055245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3b94055245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b94055245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3b94055245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94055245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3b94055245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94055245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b94055245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94055245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b94055245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0190046c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58" name="Google Shape;258;g3b90190046c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b90190046c_4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90190046c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65" name="Google Shape;265;g3b90190046c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b90190046c_4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90190046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72" name="Google Shape;272;g3b90190046c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b90190046c_4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b90190046c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79" name="Google Shape;279;g3b90190046c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3b90190046c_4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90190046c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86" name="Google Shape;286;g3b90190046c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b90190046c_4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90190046c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293" name="Google Shape;293;g3b90190046c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b90190046c_4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90190046c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300" name="Google Shape;300;g3b90190046c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b90190046c_4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90190046c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307" name="Google Shape;307;g3b90190046c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b90190046c_4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itelfolie">
    <p:bg>
      <p:bgPr>
        <a:gradFill flip="none" rotWithShape="1">
          <a:gsLst>
            <a:gs pos="35000">
              <a:srgbClr val="002D58"/>
            </a:gs>
            <a:gs pos="100000">
              <a:srgbClr val="00AADC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 userDrawn="1">
            <p:ph type="subTitle" idx="1"/>
          </p:nvPr>
        </p:nvSpPr>
        <p:spPr>
          <a:xfrm>
            <a:off x="457203" y="2441006"/>
            <a:ext cx="6472237" cy="2302445"/>
          </a:xfrm>
          <a:prstGeom prst="rect">
            <a:avLst/>
          </a:prstGeom>
          <a:ln>
            <a:noFill/>
          </a:ln>
        </p:spPr>
        <p:txBody>
          <a:bodyPr/>
          <a:lstStyle>
            <a:lvl1pPr marL="27000" marR="0" indent="0" algn="l" defTabSz="342900" rtl="0" eaLnBrk="1" fontAlgn="auto" latinLnBrk="0" hangingPunct="1">
              <a:lnSpc>
                <a:spcPts val="3285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Lucida Grande"/>
              <a:buNone/>
              <a:tabLst/>
              <a:defRPr lang="de-DE" sz="1350" kern="1200" cap="all" spc="75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380"/>
              </a:lnSpc>
            </a:pPr>
            <a:r>
              <a:rPr lang="de-DE" sz="4050" cap="all">
                <a:solidFill>
                  <a:srgbClr val="FFFFFF"/>
                </a:solidFill>
                <a:latin typeface="+mn-lt"/>
                <a:cs typeface="Calibri"/>
              </a:rPr>
              <a:t>Master-Untertitelformat bearbeiten</a:t>
            </a:r>
            <a:endParaRPr lang="de-DE" sz="4050" cap="all" dirty="0">
              <a:solidFill>
                <a:srgbClr val="FFFFFF"/>
              </a:solidFill>
              <a:latin typeface="+mn-lt"/>
              <a:cs typeface="Calibri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0FFEEC-5903-CF40-A2DC-4F79926A9F05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68B2A89F-8447-1F42-A11A-F1A2B07C3BEE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Bild 25">
              <a:extLst>
                <a:ext uri="{FF2B5EF4-FFF2-40B4-BE49-F238E27FC236}">
                  <a16:creationId xmlns:a16="http://schemas.microsoft.com/office/drawing/2014/main" id="{E92B6A4B-0BC6-E649-903F-AA73B83E5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7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8610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_Bildvorlage_mit_breitem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21" name="Textplatzhalter 2"/>
          <p:cNvSpPr>
            <a:spLocks noGrp="1"/>
          </p:cNvSpPr>
          <p:nvPr>
            <p:ph idx="27"/>
          </p:nvPr>
        </p:nvSpPr>
        <p:spPr>
          <a:xfrm>
            <a:off x="467999" y="1656000"/>
            <a:ext cx="5503907" cy="257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1C0636B6-55EB-62D3-EA40-64B1470EF07E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27F286C6-5200-40B2-A330-2E3DA2AB1506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AF5AD81E-51ED-1AA8-B581-F3D34DC7AB4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348436576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 rotes Textfeld v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6F3BE422-4914-9D4E-89A9-1E970C9D60FE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0" y="1116000"/>
            <a:ext cx="8766000" cy="3614400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464107" y="2232425"/>
            <a:ext cx="6462231" cy="1793475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135000" indent="0">
              <a:buNone/>
              <a:defRPr sz="2000">
                <a:solidFill>
                  <a:schemeClr val="bg1"/>
                </a:solidFill>
              </a:defRPr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idx="19" hasCustomPrompt="1"/>
          </p:nvPr>
        </p:nvSpPr>
        <p:spPr>
          <a:xfrm>
            <a:off x="455637" y="4411637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2" name="Titelplatzhalter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7" name="Foliennummernplatzhalter 6"/>
          <p:cNvSpPr>
            <a:spLocks noGrp="1"/>
          </p:cNvSpPr>
          <p:nvPr userDrawn="1">
            <p:ph type="sldNum" sz="quarter" idx="22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Bild 25">
            <a:extLst>
              <a:ext uri="{FF2B5EF4-FFF2-40B4-BE49-F238E27FC236}">
                <a16:creationId xmlns:a16="http://schemas.microsoft.com/office/drawing/2014/main" id="{67721443-5366-F54F-A394-664D96385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2" name="Datumsplatzhalter 5">
            <a:extLst>
              <a:ext uri="{FF2B5EF4-FFF2-40B4-BE49-F238E27FC236}">
                <a16:creationId xmlns:a16="http://schemas.microsoft.com/office/drawing/2014/main" id="{11E4DF5E-031A-E3E9-7E87-EC7C66C612C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B8DE6680-A6B3-4C52-AC68-C8C70D2DA4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5" name="Fußzeilenplatzhalter 6">
            <a:extLst>
              <a:ext uri="{FF2B5EF4-FFF2-40B4-BE49-F238E27FC236}">
                <a16:creationId xmlns:a16="http://schemas.microsoft.com/office/drawing/2014/main" id="{3A06E0CC-0811-B7C8-DA3A-46E3A2A6422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20071672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Inhal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CB887E83-A9A5-3341-9D46-5228F618DECC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SmartArt-Platzhalter 3"/>
          <p:cNvSpPr>
            <a:spLocks noGrp="1"/>
          </p:cNvSpPr>
          <p:nvPr userDrawn="1">
            <p:ph type="dgm" sz="quarter" idx="17"/>
          </p:nvPr>
        </p:nvSpPr>
        <p:spPr>
          <a:xfrm>
            <a:off x="457200" y="1252537"/>
            <a:ext cx="6480000" cy="3488051"/>
          </a:xfrm>
          <a:prstGeom prst="rect">
            <a:avLst/>
          </a:prstGeom>
        </p:spPr>
        <p:txBody>
          <a:bodyPr/>
          <a:lstStyle/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30B18F-4F82-A045-A0ED-A29D94E671BC}"/>
              </a:ext>
            </a:extLst>
          </p:cNvPr>
          <p:cNvSpPr txBox="1"/>
          <p:nvPr userDrawn="1"/>
        </p:nvSpPr>
        <p:spPr>
          <a:xfrm>
            <a:off x="9010185" y="-189571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16" name="Bild 25">
            <a:extLst>
              <a:ext uri="{FF2B5EF4-FFF2-40B4-BE49-F238E27FC236}">
                <a16:creationId xmlns:a16="http://schemas.microsoft.com/office/drawing/2014/main" id="{9CB35FF9-2348-574B-9035-EA76C2EF9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3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Datumsplatzhalter 5">
            <a:extLst>
              <a:ext uri="{FF2B5EF4-FFF2-40B4-BE49-F238E27FC236}">
                <a16:creationId xmlns:a16="http://schemas.microsoft.com/office/drawing/2014/main" id="{91B37B9D-5015-0565-790D-2D1030BB037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331ED25B-A950-4D51-9469-3DC46296D68A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FA748E53-4E83-46B3-4B30-41012A76FC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23632757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3550" y="881675"/>
            <a:ext cx="64658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22"/>
          </p:nvPr>
        </p:nvSpPr>
        <p:spPr>
          <a:xfrm>
            <a:off x="468313" y="1246585"/>
            <a:ext cx="6480000" cy="3473053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pic>
        <p:nvPicPr>
          <p:cNvPr id="17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1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E41D794A-527A-E010-F284-A0ECB44C7D77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B53275CF-FF19-4C65-82F4-3F94FD820B1F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1189BD86-9E7F-C4AF-20D8-2E62FE4A7F3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102758128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62551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 dirty="0"/>
              <a:t>  </a:t>
            </a:r>
          </a:p>
        </p:txBody>
      </p:sp>
      <p:sp>
        <p:nvSpPr>
          <p:cNvPr id="22" name="Titelplatzhalter 1"/>
          <p:cNvSpPr>
            <a:spLocks noGrp="1"/>
          </p:cNvSpPr>
          <p:nvPr userDrawn="1">
            <p:ph type="title" hasCustomPrompt="1"/>
          </p:nvPr>
        </p:nvSpPr>
        <p:spPr>
          <a:xfrm>
            <a:off x="457202" y="287120"/>
            <a:ext cx="6807198" cy="772107"/>
          </a:xfrm>
          <a:prstGeom prst="rect">
            <a:avLst/>
          </a:prstGeom>
          <a:solidFill>
            <a:srgbClr val="D7193C">
              <a:alpha val="85000"/>
            </a:srgbClr>
          </a:solidFill>
        </p:spPr>
        <p:txBody>
          <a:bodyPr vert="horz" wrap="square" lIns="108000" tIns="108000" rIns="91440" bIns="108000" rtlCol="0" anchor="t">
            <a:spAutoFit/>
          </a:bodyPr>
          <a:lstStyle>
            <a:lvl1pPr>
              <a:lnSpc>
                <a:spcPct val="90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5" name="Foliennummernplatzhalter 4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999F9DB5-C968-9348-82FD-40CCCAE1ACAD}"/>
              </a:ext>
            </a:extLst>
          </p:cNvPr>
          <p:cNvSpPr/>
          <p:nvPr userDrawn="1"/>
        </p:nvSpPr>
        <p:spPr>
          <a:xfrm>
            <a:off x="7524000" y="-3"/>
            <a:ext cx="1619671" cy="5143503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25">
            <a:extLst>
              <a:ext uri="{FF2B5EF4-FFF2-40B4-BE49-F238E27FC236}">
                <a16:creationId xmlns:a16="http://schemas.microsoft.com/office/drawing/2014/main" id="{CE851238-ADE4-0D40-96E1-658EB27B2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4791" y="119959"/>
            <a:ext cx="1226297" cy="435567"/>
          </a:xfrm>
          <a:prstGeom prst="rect">
            <a:avLst/>
          </a:prstGeom>
        </p:spPr>
      </p:pic>
      <p:sp>
        <p:nvSpPr>
          <p:cNvPr id="2" name="Datumsplatzhalter 5">
            <a:extLst>
              <a:ext uri="{FF2B5EF4-FFF2-40B4-BE49-F238E27FC236}">
                <a16:creationId xmlns:a16="http://schemas.microsoft.com/office/drawing/2014/main" id="{8C794F3A-AF55-64FE-EB68-1165607424F4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865F5FEB-12AD-4865-BDF5-138CD8804832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38DFBB3E-44AB-07F5-D898-4D1B3417F90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212435975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2" pos="4888">
          <p15:clr>
            <a:srgbClr val="FBAE40"/>
          </p15:clr>
        </p15:guide>
        <p15:guide id="3" orient="horz" pos="3162">
          <p15:clr>
            <a:srgbClr val="FBAE40"/>
          </p15:clr>
        </p15:guide>
        <p15:guide id="5" orient="horz" pos="3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bg>
      <p:bgPr>
        <a:solidFill>
          <a:srgbClr val="002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6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>
                <a:solidFill>
                  <a:schemeClr val="bg1"/>
                </a:solidFill>
              </a:rPr>
              <a:t>Vielen dank für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ihre </a:t>
            </a:r>
            <a:r>
              <a:rPr lang="de-DE" dirty="0" err="1">
                <a:solidFill>
                  <a:schemeClr val="bg1"/>
                </a:solidFill>
              </a:rPr>
              <a:t>aufmerksamkeit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6041919-A56D-114C-81F1-42B64F3E620B}"/>
              </a:ext>
            </a:extLst>
          </p:cNvPr>
          <p:cNvSpPr/>
          <p:nvPr userDrawn="1"/>
        </p:nvSpPr>
        <p:spPr>
          <a:xfrm>
            <a:off x="7524328" y="-3"/>
            <a:ext cx="1619671" cy="5143503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D354286E-6CAF-1B4C-8427-375CC92F0D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5119" y="119959"/>
            <a:ext cx="1226297" cy="435567"/>
          </a:xfrm>
          <a:prstGeom prst="rect">
            <a:avLst/>
          </a:prstGeom>
        </p:spPr>
      </p:pic>
      <p:sp>
        <p:nvSpPr>
          <p:cNvPr id="2" name="Datumsplatzhalter 5">
            <a:extLst>
              <a:ext uri="{FF2B5EF4-FFF2-40B4-BE49-F238E27FC236}">
                <a16:creationId xmlns:a16="http://schemas.microsoft.com/office/drawing/2014/main" id="{DD1A9516-6C2A-87BB-46EA-0405C54414E8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11166C-0C7E-434A-8771-1A23F4877560}" type="datetime1">
              <a:rPr lang="de-DE" smtClean="0"/>
              <a:t>21.01.2026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4B2F11-C1FD-B967-C651-506F506BDC0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LeihSy der Hochschule Esslingen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232960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E_Textseite Einzeilige Ü">
  <p:cSld name="3_HE_Textseite Einzeilige Ü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/>
          <p:nvPr/>
        </p:nvSpPr>
        <p:spPr>
          <a:xfrm>
            <a:off x="7524329" y="-2"/>
            <a:ext cx="1619671" cy="5143502"/>
          </a:xfrm>
          <a:custGeom>
            <a:avLst/>
            <a:gdLst/>
            <a:ahLst/>
            <a:cxnLst/>
            <a:rect l="l" t="t" r="r" b="b"/>
            <a:pathLst>
              <a:path w="1619671" h="5143502" extrusionOk="0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463552" y="699542"/>
            <a:ext cx="6775389" cy="29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2289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193C"/>
              </a:buClr>
              <a:buSzPts val="1485"/>
              <a:buChar char="l"/>
              <a:defRPr sz="1650">
                <a:solidFill>
                  <a:srgbClr val="D7193C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2pPr>
            <a:lvl3pPr marL="1371600" lvl="2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5pPr>
            <a:lvl6pPr marL="2743200" lvl="5" indent="-33147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l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7193C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D719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468000" y="4985217"/>
            <a:ext cx="720000" cy="15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1288817" y="4985217"/>
            <a:ext cx="5950185" cy="15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286" cy="15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7" name="Google Shape;37;p14"/>
          <p:cNvPicPr preferRelativeResize="0"/>
          <p:nvPr/>
        </p:nvPicPr>
        <p:blipFill rotWithShape="1">
          <a:blip r:embed="rId2">
            <a:alphaModFix/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1pPr>
            <a:lvl2pPr marL="914400" lvl="1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2pPr>
            <a:lvl3pPr marL="1371600" lvl="2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3pPr>
            <a:lvl4pPr marL="1828800" lvl="3" indent="-33146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4pPr>
            <a:lvl5pPr marL="2286000" lvl="4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1620"/>
              <a:buChar char="l"/>
              <a:defRPr/>
            </a:lvl5pPr>
            <a:lvl6pPr marL="2743200" lvl="5" indent="-33147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l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7789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  <p15:guide id="2" pos="55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Inhaltsverzeichnis ">
    <p:bg>
      <p:bgPr>
        <a:gradFill flip="none" rotWithShape="1">
          <a:gsLst>
            <a:gs pos="35000">
              <a:srgbClr val="002D58"/>
            </a:gs>
            <a:gs pos="100000">
              <a:srgbClr val="00AADC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1" y="2901949"/>
            <a:ext cx="6290732" cy="1944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385763" indent="-385763">
              <a:buFont typeface="Wingdings" charset="2"/>
              <a:buAutoNum type="arabicPlain"/>
              <a:defRPr sz="2100" baseline="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21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Inhalte einfügen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Inhalte einfügen</a:t>
            </a:r>
          </a:p>
          <a:p>
            <a:pPr lvl="0"/>
            <a:r>
              <a:rPr lang="de-DE" dirty="0"/>
              <a:t>Inhalte sind unten bündig</a:t>
            </a:r>
          </a:p>
          <a:p>
            <a:pPr lvl="0"/>
            <a:r>
              <a:rPr lang="de-DE" dirty="0"/>
              <a:t>Weitere Inhalte</a:t>
            </a:r>
          </a:p>
        </p:txBody>
      </p:sp>
      <p:sp>
        <p:nvSpPr>
          <p:cNvPr id="9" name="Titel 7"/>
          <p:cNvSpPr>
            <a:spLocks noGrp="1"/>
          </p:cNvSpPr>
          <p:nvPr userDrawn="1">
            <p:ph type="title" hasCustomPrompt="1"/>
          </p:nvPr>
        </p:nvSpPr>
        <p:spPr>
          <a:xfrm>
            <a:off x="457201" y="2625275"/>
            <a:ext cx="6290732" cy="276677"/>
          </a:xfrm>
          <a:prstGeom prst="rect">
            <a:avLst/>
          </a:prstGeom>
        </p:spPr>
        <p:txBody>
          <a:bodyPr>
            <a:normAutofit/>
          </a:bodyPr>
          <a:lstStyle>
            <a:lvl1pPr marL="27000" indent="0">
              <a:defRPr sz="1350" spc="75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Inhalt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7FE39A8-8C00-1B48-BB44-D9108183C417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16907A6-A7A1-DB46-BE60-9A0A23F8AEAE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Bild 25">
              <a:extLst>
                <a:ext uri="{FF2B5EF4-FFF2-40B4-BE49-F238E27FC236}">
                  <a16:creationId xmlns:a16="http://schemas.microsoft.com/office/drawing/2014/main" id="{F85F78F0-A8EB-A248-8498-0F5908BB8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10" name="Bildplatzhalter 20"/>
          <p:cNvSpPr>
            <a:spLocks noGrp="1"/>
          </p:cNvSpPr>
          <p:nvPr>
            <p:ph type="pic" sz="quarter" idx="14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6544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Kapiteltrenner und besondere Inhalte">
    <p:bg>
      <p:bgPr>
        <a:gradFill flip="none" rotWithShape="1">
          <a:gsLst>
            <a:gs pos="35000">
              <a:schemeClr val="tx1"/>
            </a:gs>
            <a:gs pos="100000">
              <a:schemeClr val="accent1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3A1A67-3ADD-304A-B78D-B734280839C8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9C82F40A-5EB4-2344-BBEE-579A5120B3E5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Bild 25">
              <a:extLst>
                <a:ext uri="{FF2B5EF4-FFF2-40B4-BE49-F238E27FC236}">
                  <a16:creationId xmlns:a16="http://schemas.microsoft.com/office/drawing/2014/main" id="{DD1EA167-F397-F146-ADA5-FBD67E22E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8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0302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Textseite Einzeilige 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699542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Einzeilig</a:t>
            </a:r>
            <a:br>
              <a:rPr lang="de-DE" dirty="0"/>
            </a:b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2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  <p:sp>
        <p:nvSpPr>
          <p:cNvPr id="5" name="Datumsplatzhalter 5">
            <a:extLst>
              <a:ext uri="{FF2B5EF4-FFF2-40B4-BE49-F238E27FC236}">
                <a16:creationId xmlns:a16="http://schemas.microsoft.com/office/drawing/2014/main" id="{D1221C7B-F4BB-6254-9BEA-B1DC6648DBD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0CEBEE0C-B53B-B332-78B0-888CB0278B1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169507583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  <p15:guide id="2" pos="55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ex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8A31B6D2-5F29-477C-A1BA-B42A4895DF5D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FCBABCD1-BFB2-A343-9DE0-8CC6456C6A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2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7590578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Textseite Einzeilige 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699542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Einzeilig</a:t>
            </a:r>
            <a:br>
              <a:rPr lang="de-DE" dirty="0"/>
            </a:b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908277-D936-7646-A4F1-37CC873A3216}"/>
              </a:ext>
            </a:extLst>
          </p:cNvPr>
          <p:cNvSpPr txBox="1"/>
          <p:nvPr userDrawn="1"/>
        </p:nvSpPr>
        <p:spPr>
          <a:xfrm>
            <a:off x="7419234" y="4818395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3C8A99-2D11-7746-BC5B-A7DAC42B1906}"/>
              </a:ext>
            </a:extLst>
          </p:cNvPr>
          <p:cNvSpPr txBox="1"/>
          <p:nvPr userDrawn="1"/>
        </p:nvSpPr>
        <p:spPr>
          <a:xfrm>
            <a:off x="9554659" y="4829346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14" name="Bild 25">
            <a:extLst>
              <a:ext uri="{FF2B5EF4-FFF2-40B4-BE49-F238E27FC236}">
                <a16:creationId xmlns:a16="http://schemas.microsoft.com/office/drawing/2014/main" id="{C95AA1E1-B64B-1B47-9150-3ABB7C102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7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  <p:sp>
        <p:nvSpPr>
          <p:cNvPr id="3" name="Datumsplatzhalter 5">
            <a:extLst>
              <a:ext uri="{FF2B5EF4-FFF2-40B4-BE49-F238E27FC236}">
                <a16:creationId xmlns:a16="http://schemas.microsoft.com/office/drawing/2014/main" id="{AB0475AE-3733-46F4-259D-7960888601E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A64A1545-2589-456A-86A1-A14B425C9D1D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D5236183-6C3D-5220-3E82-D092D04E1DA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26321343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ext-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D35F48DD-AD46-8642-856C-93BCB8DF32D6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Bild 25">
            <a:extLst>
              <a:ext uri="{FF2B5EF4-FFF2-40B4-BE49-F238E27FC236}">
                <a16:creationId xmlns:a16="http://schemas.microsoft.com/office/drawing/2014/main" id="{6822DA5C-64CD-B54D-A604-1B7B15AFA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1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76FC3D-3D14-EB65-94D3-A3841C172799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7549628F-7AFA-44C6-A873-1DCD813233DA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838EDDE-BF93-9CDE-9E03-3763B2BF5EC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24646282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Bild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3315773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0"/>
          <p:cNvSpPr>
            <a:spLocks noGrp="1"/>
          </p:cNvSpPr>
          <p:nvPr>
            <p:ph type="pic" sz="quarter" idx="19"/>
          </p:nvPr>
        </p:nvSpPr>
        <p:spPr>
          <a:xfrm>
            <a:off x="467544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idx="20" hasCustomPrompt="1"/>
          </p:nvPr>
        </p:nvSpPr>
        <p:spPr>
          <a:xfrm>
            <a:off x="464105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idx="21" hasCustomPrompt="1"/>
          </p:nvPr>
        </p:nvSpPr>
        <p:spPr>
          <a:xfrm>
            <a:off x="3312333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9B9DA83A-FC28-8F11-5919-634D3790912F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80813193-93E8-4CAB-89B3-392BA758CE6B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0A61293E-7255-CB49-141A-1C52F7C1813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361661000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Bildvorlage_mi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3315773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2"/>
          <p:cNvSpPr>
            <a:spLocks noGrp="1"/>
          </p:cNvSpPr>
          <p:nvPr>
            <p:ph idx="21" hasCustomPrompt="1"/>
          </p:nvPr>
        </p:nvSpPr>
        <p:spPr>
          <a:xfrm>
            <a:off x="3312333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21" name="Textplatzhalter 2"/>
          <p:cNvSpPr>
            <a:spLocks noGrp="1"/>
          </p:cNvSpPr>
          <p:nvPr>
            <p:ph idx="27"/>
          </p:nvPr>
        </p:nvSpPr>
        <p:spPr>
          <a:xfrm>
            <a:off x="468000" y="1656000"/>
            <a:ext cx="2649600" cy="257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E59973D4-747C-D382-592A-AFCE1FFF1B4B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5369227" y="4975290"/>
            <a:ext cx="720000" cy="158284"/>
          </a:xfrm>
        </p:spPr>
        <p:txBody>
          <a:bodyPr/>
          <a:lstStyle/>
          <a:p>
            <a:fld id="{BC779066-B24D-42F6-B5C1-AF4E44A3F1AB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id="{483C6407-BA42-8D31-E2D5-9F9EE62CA3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90797801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660" y="4985217"/>
            <a:ext cx="575286" cy="158284"/>
          </a:xfrm>
          <a:prstGeom prst="rect">
            <a:avLst/>
          </a:prstGeom>
        </p:spPr>
        <p:txBody>
          <a:bodyPr tIns="0" anchor="t"/>
          <a:lstStyle>
            <a:lvl1pPr algn="r">
              <a:defRPr sz="750">
                <a:solidFill>
                  <a:srgbClr val="002D58"/>
                </a:solidFill>
              </a:defRPr>
            </a:lvl1pPr>
          </a:lstStyle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468000" y="4985217"/>
            <a:ext cx="720000" cy="158284"/>
          </a:xfrm>
          <a:prstGeom prst="rect">
            <a:avLst/>
          </a:prstGeom>
        </p:spPr>
        <p:txBody>
          <a:bodyPr vert="horz" lIns="0" tIns="0" rIns="91440" bIns="45720" rtlCol="0" anchor="ctr"/>
          <a:lstStyle>
            <a:lvl1pPr algn="l">
              <a:defRPr lang="de-DE" sz="750" kern="120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0FD8A-F45E-4840-AFD8-28BDFC21FCF3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2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8817" y="4985217"/>
            <a:ext cx="5950185" cy="158284"/>
          </a:xfrm>
          <a:prstGeom prst="rect">
            <a:avLst/>
          </a:prstGeom>
        </p:spPr>
        <p:txBody>
          <a:bodyPr lIns="0" tIns="0" anchor="t"/>
          <a:lstStyle>
            <a:lvl1pPr>
              <a:defRPr sz="750">
                <a:solidFill>
                  <a:srgbClr val="002D58"/>
                </a:solidFill>
              </a:defRPr>
            </a:lvl1pPr>
          </a:lstStyle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83EC97-862D-124A-A9AF-50EB6DBD3940}"/>
              </a:ext>
            </a:extLst>
          </p:cNvPr>
          <p:cNvSpPr txBox="1"/>
          <p:nvPr userDrawn="1"/>
        </p:nvSpPr>
        <p:spPr>
          <a:xfrm>
            <a:off x="8779542" y="4720953"/>
            <a:ext cx="186658" cy="216446"/>
          </a:xfrm>
          <a:prstGeom prst="rect">
            <a:avLst/>
          </a:prstGeom>
          <a:noFill/>
        </p:spPr>
        <p:txBody>
          <a:bodyPr vert="horz" wrap="squar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</p:spTree>
    <p:extLst>
      <p:ext uri="{BB962C8B-B14F-4D97-AF65-F5344CB8AC3E}">
        <p14:creationId xmlns:p14="http://schemas.microsoft.com/office/powerpoint/2010/main" val="236075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1" r:id="rId4"/>
    <p:sldLayoutId id="2147483770" r:id="rId5"/>
    <p:sldLayoutId id="2147483772" r:id="rId6"/>
    <p:sldLayoutId id="2147483773" r:id="rId7"/>
    <p:sldLayoutId id="2147483778" r:id="rId8"/>
    <p:sldLayoutId id="2147483788" r:id="rId9"/>
    <p:sldLayoutId id="2147483789" r:id="rId10"/>
    <p:sldLayoutId id="2147483775" r:id="rId11"/>
    <p:sldLayoutId id="2147483776" r:id="rId12"/>
    <p:sldLayoutId id="2147483779" r:id="rId13"/>
    <p:sldLayoutId id="2147483777" r:id="rId14"/>
    <p:sldLayoutId id="2147483790" r:id="rId15"/>
    <p:sldLayoutId id="2147483791" r:id="rId16"/>
  </p:sldLayoutIdLst>
  <p:transition spd="slow">
    <p:wipe/>
  </p:transition>
  <p:hf sldNum="0" hdr="0"/>
  <p:txStyles>
    <p:titleStyle>
      <a:lvl1pPr algn="l" defTabSz="342900" rtl="0" eaLnBrk="1" latinLnBrk="0" hangingPunct="1">
        <a:lnSpc>
          <a:spcPts val="975"/>
        </a:lnSpc>
        <a:spcBef>
          <a:spcPct val="0"/>
        </a:spcBef>
        <a:buNone/>
        <a:defRPr sz="1800" kern="1200" cap="all" baseline="0">
          <a:solidFill>
            <a:srgbClr val="D7193C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650" kern="1200">
          <a:solidFill>
            <a:srgbClr val="002D58"/>
          </a:solidFill>
          <a:latin typeface="+mn-lt"/>
          <a:ea typeface="+mn-ea"/>
          <a:cs typeface="+mn-cs"/>
        </a:defRPr>
      </a:lvl1pPr>
      <a:lvl2pPr marL="257175" indent="-257175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2pPr>
      <a:lvl3pPr marL="535781" indent="-267891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3pPr>
      <a:lvl4pPr marL="804863" indent="-269081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4pPr>
      <a:lvl5pPr marL="1079897" indent="-275035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5pPr>
      <a:lvl6pPr marL="1344613" indent="-266700" algn="l" defTabSz="252413" rtl="0" eaLnBrk="1" latinLnBrk="0" hangingPunct="1">
        <a:spcBef>
          <a:spcPts val="0"/>
        </a:spcBef>
        <a:buSzPct val="90000"/>
        <a:buFont typeface="Calibri" panose="020F0502020204030204" pitchFamily="34" charset="0"/>
        <a:buChar char="l"/>
        <a:tabLst>
          <a:tab pos="134461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0" userDrawn="1">
          <p15:clr>
            <a:srgbClr val="F26B43"/>
          </p15:clr>
        </p15:guide>
        <p15:guide id="2" pos="295">
          <p15:clr>
            <a:srgbClr val="F26B43"/>
          </p15:clr>
        </p15:guide>
        <p15:guide id="5" pos="4740" userDrawn="1">
          <p15:clr>
            <a:srgbClr val="F26B43"/>
          </p15:clr>
        </p15:guide>
        <p15:guide id="7" pos="5647">
          <p15:clr>
            <a:srgbClr val="F26B43"/>
          </p15:clr>
        </p15:guide>
        <p15:guide id="8" orient="horz" pos="2981" userDrawn="1">
          <p15:clr>
            <a:srgbClr val="F26B43"/>
          </p15:clr>
        </p15:guide>
        <p15:guide id="9" pos="5519">
          <p15:clr>
            <a:srgbClr val="F26B43"/>
          </p15:clr>
        </p15:guide>
        <p15:guide id="10" orient="horz" pos="3117" userDrawn="1">
          <p15:clr>
            <a:srgbClr val="F26B43"/>
          </p15:clr>
        </p15:guide>
        <p15:guide id="11" pos="4377" userDrawn="1">
          <p15:clr>
            <a:srgbClr val="F26B43"/>
          </p15:clr>
        </p15:guide>
        <p15:guide id="12" pos="4490" userDrawn="1">
          <p15:clr>
            <a:srgbClr val="F26B43"/>
          </p15:clr>
        </p15:guide>
        <p15:guide id="13" orient="horz" pos="6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21C4FD-8FE1-DB4F-E721-04AEDC49A10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0D8E3-E92B-4E3D-87C2-81E1AA850F76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181C84-207E-97E2-A2A1-FCF41378927D}"/>
              </a:ext>
            </a:extLst>
          </p:cNvPr>
          <p:cNvSpPr txBox="1"/>
          <p:nvPr/>
        </p:nvSpPr>
        <p:spPr>
          <a:xfrm>
            <a:off x="2202473" y="2391480"/>
            <a:ext cx="465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 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F1C901-A68A-E20A-4F2A-97DD4A47B815}"/>
              </a:ext>
            </a:extLst>
          </p:cNvPr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76FFE2-CCF6-693F-9E99-6A2BF4F7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48" y="9926"/>
            <a:ext cx="3450703" cy="51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100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CA458-683D-C063-3A66-81F096465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78F172B-78C4-9299-2648-DBA847A0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D0253F-CFC9-167D-097B-F49C7B88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638CB944-3DD3-EEB6-133A-E9862BC6B2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54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90190046c_4_0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pic>
        <p:nvPicPr>
          <p:cNvPr id="255" name="Google Shape;255;g3b90190046c_4_0" title="Screenshot 2026-01-20 1827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93" y="1026829"/>
            <a:ext cx="8609413" cy="308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9D0557A1-05F4-5301-44AC-30A1B9CD2BE9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76AA2DA7-0CDA-902F-C4A1-85D042FA55DF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90190046c_4_16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pic>
        <p:nvPicPr>
          <p:cNvPr id="262" name="Google Shape;262;g3b90190046c_4_16" title="Screenshot 2026-01-20 1843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37" y="203059"/>
            <a:ext cx="5947526" cy="4737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6C5D7C61-5667-B4FE-AB94-1D545513C5C3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4047F3E1-27DB-E1C2-B6AF-97DA1B8E38D0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b90190046c_4_23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pic>
        <p:nvPicPr>
          <p:cNvPr id="269" name="Google Shape;269;g3b90190046c_4_23" title="Screenshot 2026-01-20 1830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92" y="334441"/>
            <a:ext cx="7729016" cy="4474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Datumsplatzhalter 4">
            <a:extLst>
              <a:ext uri="{FF2B5EF4-FFF2-40B4-BE49-F238E27FC236}">
                <a16:creationId xmlns:a16="http://schemas.microsoft.com/office/drawing/2014/main" id="{F3C656FF-3D7D-295B-438D-01675F1ACA0C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97974597-901A-E9BD-659F-518CE052D5BD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90190046c_4_30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pic>
        <p:nvPicPr>
          <p:cNvPr id="276" name="Google Shape;276;g3b90190046c_4_30" title="Screenshot 2026-01-20 1832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2" y="461700"/>
            <a:ext cx="7985076" cy="4220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36B16DE5-9CC9-113C-0431-3D589940EBD4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608AA1A6-6CF8-375E-0828-24FBAEA1BFA3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90190046c_4_38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pic>
        <p:nvPicPr>
          <p:cNvPr id="283" name="Google Shape;283;g3b90190046c_4_38" title="Screenshot 2026-01-20 1833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76" y="391848"/>
            <a:ext cx="8100847" cy="435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71CD5EE7-3E60-B84E-E218-E567D724184F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089C4074-3089-9916-340A-310C248110BF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90190046c_4_52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pic>
        <p:nvPicPr>
          <p:cNvPr id="290" name="Google Shape;290;g3b90190046c_4_52" title="Screenshot 2026-01-20 1835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502" y="252858"/>
            <a:ext cx="4936995" cy="4637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C4CF8C61-89DB-7142-C1DB-9CD0E80C2E4E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664AB315-EA78-3F76-437E-F1F0050B1B2D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90190046c_4_60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pic>
        <p:nvPicPr>
          <p:cNvPr id="297" name="Google Shape;297;g3b90190046c_4_60" title="Screenshot 2026-01-20 183612.png"/>
          <p:cNvPicPr preferRelativeResize="0"/>
          <p:nvPr/>
        </p:nvPicPr>
        <p:blipFill>
          <a:blip r:embed="rId3">
            <a:alphaModFix/>
          </a:blip>
          <a:srcRect t="1151"/>
          <a:stretch>
            <a:fillRect/>
          </a:stretch>
        </p:blipFill>
        <p:spPr>
          <a:xfrm>
            <a:off x="849082" y="267184"/>
            <a:ext cx="7445836" cy="4609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DD5A300B-A495-B3AC-B142-282109599020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8D2522BD-B4CF-9E33-F189-4467E0E0F0D0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90190046c_4_67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pic>
        <p:nvPicPr>
          <p:cNvPr id="304" name="Google Shape;304;g3b90190046c_4_67" title="Screenshot 2026-01-20 1839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5" y="295603"/>
            <a:ext cx="8185270" cy="4552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Datumsplatzhalter 4">
            <a:extLst>
              <a:ext uri="{FF2B5EF4-FFF2-40B4-BE49-F238E27FC236}">
                <a16:creationId xmlns:a16="http://schemas.microsoft.com/office/drawing/2014/main" id="{4E129C64-034B-DF90-7E0F-71EDBA81A8B7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1CAA43F4-D29D-4C21-9802-14726E38AEB8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90190046c_4_74"/>
          <p:cNvSpPr txBox="1">
            <a:spLocks noGrp="1"/>
          </p:cNvSpPr>
          <p:nvPr>
            <p:ph type="sldNum" idx="12"/>
          </p:nvPr>
        </p:nvSpPr>
        <p:spPr>
          <a:xfrm>
            <a:off x="8388660" y="4985217"/>
            <a:ext cx="575400" cy="158400"/>
          </a:xfrm>
          <a:prstGeom prst="rect">
            <a:avLst/>
          </a:prstGeom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311" name="Google Shape;311;g3b90190046c_4_74" title="Screenshot 2026-01-20 1840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43" y="212716"/>
            <a:ext cx="7908514" cy="4718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4">
            <a:extLst>
              <a:ext uri="{FF2B5EF4-FFF2-40B4-BE49-F238E27FC236}">
                <a16:creationId xmlns:a16="http://schemas.microsoft.com/office/drawing/2014/main" id="{3B9761AC-7819-43BA-A664-C52BD28AFBA9}"/>
              </a:ext>
            </a:extLst>
          </p:cNvPr>
          <p:cNvSpPr txBox="1">
            <a:spLocks/>
          </p:cNvSpPr>
          <p:nvPr/>
        </p:nvSpPr>
        <p:spPr>
          <a:xfrm>
            <a:off x="6988898" y="4967923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>
                <a:solidFill>
                  <a:schemeClr val="bg1"/>
                </a:solidFill>
              </a:rPr>
              <a:pPr/>
              <a:t>21.01.2026</a:t>
            </a:fld>
            <a:endParaRPr lang="hr-HR" sz="650" dirty="0">
              <a:solidFill>
                <a:schemeClr val="bg1"/>
              </a:solidFill>
            </a:endParaRPr>
          </a:p>
        </p:txBody>
      </p:sp>
      <p:sp>
        <p:nvSpPr>
          <p:cNvPr id="5" name="Fußzeilenplatzhalter 5">
            <a:extLst>
              <a:ext uri="{FF2B5EF4-FFF2-40B4-BE49-F238E27FC236}">
                <a16:creationId xmlns:a16="http://schemas.microsoft.com/office/drawing/2014/main" id="{E9A25EBC-7DE7-6E2A-F9F2-DBA4F777309F}"/>
              </a:ext>
            </a:extLst>
          </p:cNvPr>
          <p:cNvSpPr txBox="1">
            <a:spLocks/>
          </p:cNvSpPr>
          <p:nvPr/>
        </p:nvSpPr>
        <p:spPr>
          <a:xfrm>
            <a:off x="7708898" y="4967923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>
                <a:solidFill>
                  <a:schemeClr val="bg1"/>
                </a:solidFill>
              </a:rPr>
              <a:t>LeihSy</a:t>
            </a:r>
            <a:r>
              <a:rPr lang="de-DE" sz="650" dirty="0">
                <a:solidFill>
                  <a:schemeClr val="bg1"/>
                </a:solidFill>
              </a:rPr>
              <a:t> der Hochschule Esslingen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/>
          <a:stretch/>
        </p:blipFill>
        <p:spPr>
          <a:xfrm>
            <a:off x="-6531" y="6532"/>
            <a:ext cx="8964613" cy="5143500"/>
          </a:xfr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19819" y="2838238"/>
            <a:ext cx="6016024" cy="23156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1500" spc="75" dirty="0">
                <a:latin typeface="Calibri Light"/>
                <a:ea typeface="+mn-ea"/>
                <a:cs typeface="+mn-cs"/>
              </a:rPr>
              <a:t>Asinas, </a:t>
            </a:r>
            <a:r>
              <a:rPr lang="de-DE" sz="1500" spc="75" dirty="0" err="1">
                <a:latin typeface="Calibri Light"/>
                <a:ea typeface="+mn-ea"/>
                <a:cs typeface="+mn-cs"/>
              </a:rPr>
              <a:t>Ceyda</a:t>
            </a:r>
            <a:r>
              <a:rPr lang="de-DE" sz="1500" spc="75" dirty="0">
                <a:latin typeface="Calibri Light"/>
                <a:ea typeface="+mn-ea"/>
                <a:cs typeface="+mn-cs"/>
              </a:rPr>
              <a:t>, </a:t>
            </a:r>
            <a:r>
              <a:rPr lang="de-DE" sz="1500" spc="75" dirty="0" err="1">
                <a:latin typeface="Calibri Light"/>
              </a:rPr>
              <a:t>dennis</a:t>
            </a:r>
            <a:r>
              <a:rPr lang="de-DE" sz="1500" spc="75" dirty="0">
                <a:latin typeface="Calibri Light"/>
              </a:rPr>
              <a:t>, </a:t>
            </a:r>
            <a:r>
              <a:rPr lang="de-DE" sz="1500" spc="75" dirty="0">
                <a:latin typeface="Calibri Light"/>
                <a:ea typeface="+mn-ea"/>
                <a:cs typeface="+mn-cs"/>
              </a:rPr>
              <a:t>malte, </a:t>
            </a:r>
            <a:r>
              <a:rPr lang="de-DE" sz="1500" spc="75" dirty="0" err="1">
                <a:latin typeface="Calibri Light"/>
                <a:ea typeface="+mn-ea"/>
                <a:cs typeface="+mn-cs"/>
              </a:rPr>
              <a:t>yannick</a:t>
            </a:r>
            <a:br>
              <a:rPr lang="de-DE" sz="1500" spc="75" dirty="0">
                <a:latin typeface="Calibri Light"/>
                <a:ea typeface="+mn-ea"/>
                <a:cs typeface="+mn-cs"/>
              </a:rPr>
            </a:br>
            <a:br>
              <a:rPr lang="de-DE" spc="75" dirty="0">
                <a:latin typeface="Calibri Light"/>
              </a:rPr>
            </a:br>
            <a:r>
              <a:rPr lang="de-DE" sz="4000" dirty="0" err="1">
                <a:cs typeface="Calibri"/>
              </a:rPr>
              <a:t>LeihSy</a:t>
            </a:r>
            <a:r>
              <a:rPr lang="de-DE" sz="4000" dirty="0">
                <a:cs typeface="Calibri"/>
              </a:rPr>
              <a:t> – Das digitale </a:t>
            </a:r>
            <a:r>
              <a:rPr lang="de-DE" sz="4000" dirty="0" err="1">
                <a:cs typeface="Calibri"/>
              </a:rPr>
              <a:t>verleihSYSTEM</a:t>
            </a:r>
            <a:r>
              <a:rPr lang="de-DE" sz="4000" dirty="0">
                <a:cs typeface="Calibri"/>
              </a:rPr>
              <a:t> der </a:t>
            </a:r>
            <a:br>
              <a:rPr lang="de-DE" sz="4000" dirty="0">
                <a:cs typeface="Calibri"/>
              </a:rPr>
            </a:br>
            <a:r>
              <a:rPr lang="de-DE" sz="4000" dirty="0">
                <a:latin typeface="Calibri"/>
                <a:ea typeface="+mn-ea"/>
                <a:cs typeface="Calibri"/>
              </a:rPr>
              <a:t>Hochschule Esslingen </a:t>
            </a:r>
            <a:br>
              <a:rPr lang="de-DE" sz="4000" dirty="0">
                <a:latin typeface="Calibri"/>
                <a:ea typeface="+mn-ea"/>
                <a:cs typeface="Calibri"/>
              </a:rPr>
            </a:br>
            <a:endParaRPr lang="de-DE" sz="1500" spc="75" dirty="0">
              <a:latin typeface="Calibri Light"/>
              <a:ea typeface="+mn-ea"/>
              <a:cs typeface="+mn-cs"/>
            </a:endParaRPr>
          </a:p>
        </p:txBody>
      </p:sp>
      <p:sp>
        <p:nvSpPr>
          <p:cNvPr id="12" name="Foliennummernplatzhalter 5"/>
          <p:cNvSpPr txBox="1">
            <a:spLocks/>
          </p:cNvSpPr>
          <p:nvPr/>
        </p:nvSpPr>
        <p:spPr>
          <a:xfrm>
            <a:off x="7434495" y="5020713"/>
            <a:ext cx="431465" cy="158284"/>
          </a:xfrm>
          <a:prstGeom prst="rect">
            <a:avLst/>
          </a:prstGeom>
        </p:spPr>
        <p:txBody>
          <a:bodyPr tIns="0" anchor="t"/>
          <a:lstStyle>
            <a:defPPr>
              <a:defRPr lang="de-DE"/>
            </a:defPPr>
            <a:lvl1pPr marL="0" algn="r" defTabSz="457200" rtl="0" eaLnBrk="1" latinLnBrk="0" hangingPunct="1">
              <a:defRPr sz="100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75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61FE4E7-5D90-464E-94A6-46D2726FD95E}"/>
              </a:ext>
            </a:extLst>
          </p:cNvPr>
          <p:cNvSpPr txBox="1"/>
          <p:nvPr/>
        </p:nvSpPr>
        <p:spPr>
          <a:xfrm>
            <a:off x="9253330" y="3866322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5" name="Bild 25" descr="Claim_HSE_grau_CMYK_D.eps">
            <a:extLst>
              <a:ext uri="{FF2B5EF4-FFF2-40B4-BE49-F238E27FC236}">
                <a16:creationId xmlns:a16="http://schemas.microsoft.com/office/drawing/2014/main" id="{EF10CF47-DCEC-7E46-8860-D3D872A48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0694"/>
          <a:stretch/>
        </p:blipFill>
        <p:spPr>
          <a:xfrm>
            <a:off x="7687922" y="240970"/>
            <a:ext cx="1226297" cy="32009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CF64CFF-F137-0B4F-8E9F-18A136F98FDA}"/>
              </a:ext>
            </a:extLst>
          </p:cNvPr>
          <p:cNvSpPr txBox="1"/>
          <p:nvPr/>
        </p:nvSpPr>
        <p:spPr>
          <a:xfrm>
            <a:off x="3422073" y="-983673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2C1212-A398-8143-BAE8-0E8BB3C35BF8}"/>
              </a:ext>
            </a:extLst>
          </p:cNvPr>
          <p:cNvSpPr txBox="1"/>
          <p:nvPr/>
        </p:nvSpPr>
        <p:spPr>
          <a:xfrm>
            <a:off x="-416379" y="2930979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8BFFA9B-8EAA-524C-9548-996A1BE7F098}"/>
              </a:ext>
            </a:extLst>
          </p:cNvPr>
          <p:cNvGrpSpPr/>
          <p:nvPr/>
        </p:nvGrpSpPr>
        <p:grpSpPr>
          <a:xfrm>
            <a:off x="7524000" y="-3"/>
            <a:ext cx="1619671" cy="5143503"/>
            <a:chOff x="7524329" y="-3"/>
            <a:chExt cx="1619671" cy="5162115"/>
          </a:xfrm>
        </p:grpSpPr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999F9DB5-C968-9348-82FD-40CCCAE1ACAD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Bild 25">
              <a:extLst>
                <a:ext uri="{FF2B5EF4-FFF2-40B4-BE49-F238E27FC236}">
                  <a16:creationId xmlns:a16="http://schemas.microsoft.com/office/drawing/2014/main" id="{CE851238-ADE4-0D40-96E1-658EB27B2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617099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EBC-EC83-FD7D-980A-E057F66B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C4926E-3A7A-224F-0029-521E9BDE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C9B1D58-F2D8-802A-9B38-20D066B38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CB738370-1267-0717-F702-22521DC57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3758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94055245e_0_0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Technische Architektur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25" name="Google Shape;325;g3b94055245e_0_0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/>
              <a:t>Gesamtarchitektur</a:t>
            </a:r>
            <a:endParaRPr sz="13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000"/>
              <a:buFont typeface="Arial"/>
              <a:buChar char="•"/>
            </a:pPr>
            <a:r>
              <a:rPr lang="de-DE" sz="2000"/>
              <a:t>Webbasierte Client-Server-Architektur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Trennung in Frontend- Backend- und Datenhaltungsebene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Separater Identity-Provider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Jede Hauptkomponente als eigener Docker-Container</a:t>
            </a:r>
            <a:endParaRPr sz="2000"/>
          </a:p>
          <a:p>
            <a:pPr marL="53578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6" name="Google Shape;326;g3b94055245e_0_0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677A67AA-DDE0-940E-A1AC-4E278B731C49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59B90E60-389F-F985-0597-73D84115EF7C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94055245e_0_13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Technische Architektur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34" name="Google Shape;334;g3b94055245e_0_13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/>
              <a:t>Frontend</a:t>
            </a:r>
            <a:endParaRPr sz="13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Single Page Application mit Angular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Auslieferung statischer Elemente durch NGINX Webserver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Kommunikation mit Backend über REST APIs</a:t>
            </a:r>
            <a:endParaRPr sz="2000"/>
          </a:p>
          <a:p>
            <a:pPr marL="53578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5" name="Google Shape;335;g3b94055245e_0_13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3b94055245e_0_13" title="im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00" y="1989875"/>
            <a:ext cx="1253500" cy="9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b94055245e_0_13" title="4ab5b3c9862fc91e51e2e6f69a66e99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22" y="452938"/>
            <a:ext cx="1284876" cy="128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EECECA59-9FB5-7847-1CB0-79A931560B39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EDE18555-DEE0-9ADD-D0D3-9F70A41A7484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94055245e_0_21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Technische Architektur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45" name="Google Shape;345;g3b94055245e_0_21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 dirty="0"/>
              <a:t>Backend &amp; Datenbank</a:t>
            </a:r>
            <a:endParaRPr sz="13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Serverseitige Applikation mit Spring Boot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Stellt REST-Endpunkte bereit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Geschäftslogik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Datenbankzugriffe über Spring Data JPA</a:t>
            </a:r>
            <a:endParaRPr sz="2000" dirty="0"/>
          </a:p>
          <a:p>
            <a:pPr marL="535781" lvl="2" indent="-292021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>
                <a:solidFill>
                  <a:schemeClr val="dk1"/>
                </a:solidFill>
              </a:rPr>
              <a:t>Relationale Datenbank mit PostgreSQL</a:t>
            </a:r>
            <a:endParaRPr sz="2000" dirty="0"/>
          </a:p>
          <a:p>
            <a:pPr marL="53578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46" name="Google Shape;346;g3b94055245e_0_21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3b94055245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50" y="519325"/>
            <a:ext cx="1208200" cy="1208175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</p:pic>
      <p:pic>
        <p:nvPicPr>
          <p:cNvPr id="350" name="Google Shape;350;g3b94055245e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1961475"/>
            <a:ext cx="1141100" cy="1177251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FB97D102-4709-8819-623B-7B5DFC5A2417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F9F2BA3-7441-426D-0114-25BA153CFE13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94055245e_0_29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Technische Architektur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56" name="Google Shape;356;g3b94055245e_0_29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/>
              <a:t>Authentifizierung</a:t>
            </a:r>
            <a:endParaRPr sz="13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Zentrale Benutzer- und Rollenverwaltung mit Keycloak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OAuth2 / OpenID Connect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Token-basierte Authentifizierung</a:t>
            </a:r>
            <a:endParaRPr sz="200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Entkopplung von Authentifizierung und Applikationslogik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57" name="Google Shape;357;g3b94055245e_0_29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3b94055245e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51" y="498876"/>
            <a:ext cx="1193000" cy="11930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2D03E365-66E1-DB9A-EB73-DEBDA2DE0D38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1F8DD1E9-DABA-82E2-6D2C-D14D682F5420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94055245e_0_45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Technische Architektur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77" name="Google Shape;377;g3b94055245e_0_45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 dirty="0"/>
              <a:t>Vorteile der Architektur</a:t>
            </a:r>
            <a:endParaRPr sz="13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Klare Trennung von Verantwortlichkeiten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Hohe Wartbarkeit und Erweiterbarkeit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Sichere und standardisierte Authentifizierung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Geeignet für lokale Entwicklung, Test und produktiven Einsatz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78" name="Google Shape;378;g3b94055245e_0_45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B2B74373-7F37-9572-1E32-FEAC6494096C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06C428F3-D52D-5B5A-8A94-84D6916E918F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  <p:pic>
        <p:nvPicPr>
          <p:cNvPr id="1028" name="Picture 4" descr="Sichern - Kostenlose sicherheit-Icons">
            <a:extLst>
              <a:ext uri="{FF2B5EF4-FFF2-40B4-BE49-F238E27FC236}">
                <a16:creationId xmlns:a16="http://schemas.microsoft.com/office/drawing/2014/main" id="{86DBA03E-CD9D-5CB7-1F9B-A1C571840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0" y="377528"/>
            <a:ext cx="1575482" cy="15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94055245e_0_53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Schnittstellen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86" name="Google Shape;386;g3b94055245e_0_53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 dirty="0"/>
              <a:t>REST-konforme API</a:t>
            </a:r>
            <a:endParaRPr sz="13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Ressourcenorientierte Endpunkte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Nutzung der HTTP Methoden GET, POST, PATCH, DELETE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Standardisierte HTTP-Statuscodes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87" name="Google Shape;387;g3b94055245e_0_53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3B2C3408-37F9-D627-B848-24996DAA8EA5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48D4CD7D-793C-9D39-919D-C20EF90B50D3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  <p:pic>
        <p:nvPicPr>
          <p:cNvPr id="2054" name="Picture 6" descr="Cloud server - Free networking icons">
            <a:extLst>
              <a:ext uri="{FF2B5EF4-FFF2-40B4-BE49-F238E27FC236}">
                <a16:creationId xmlns:a16="http://schemas.microsoft.com/office/drawing/2014/main" id="{5EE42F23-828F-48A3-ED34-9CDEC1B4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6" y="301357"/>
            <a:ext cx="2094046" cy="20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94055245e_0_61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Schnittstellen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395" name="Google Shape;395;g3b94055245e_0_61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 dirty="0"/>
              <a:t>API-Design Guidelines</a:t>
            </a:r>
            <a:endParaRPr sz="13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Orientierung an Zalando Guidelines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Einheitliche Namenskonventionen für Endpunkte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Versionierung der API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396" name="Google Shape;396;g3b94055245e_0_61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DEBD0F82-1D18-38D8-9EF3-4EFC48531D13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5CAC3777-831D-6BDC-7621-44B1424EAEFF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  <p:pic>
        <p:nvPicPr>
          <p:cNvPr id="3074" name="Picture 2" descr="Download Free Api documentation Icons in PNG &amp; SVG">
            <a:extLst>
              <a:ext uri="{FF2B5EF4-FFF2-40B4-BE49-F238E27FC236}">
                <a16:creationId xmlns:a16="http://schemas.microsoft.com/office/drawing/2014/main" id="{DF69ABED-866F-4FF5-4FE9-E600D0EB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1" y="557989"/>
            <a:ext cx="1480015" cy="14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94055245e_0_69"/>
          <p:cNvSpPr txBox="1">
            <a:spLocks noGrp="1"/>
          </p:cNvSpPr>
          <p:nvPr>
            <p:ph type="title"/>
          </p:nvPr>
        </p:nvSpPr>
        <p:spPr>
          <a:xfrm>
            <a:off x="2947307" y="121507"/>
            <a:ext cx="619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100">
                <a:solidFill>
                  <a:srgbClr val="D7193C"/>
                </a:solidFill>
              </a:rPr>
              <a:t>Schnittstellen</a:t>
            </a:r>
            <a:endParaRPr>
              <a:solidFill>
                <a:srgbClr val="D7193C"/>
              </a:solidFill>
            </a:endParaRPr>
          </a:p>
        </p:txBody>
      </p:sp>
      <p:sp>
        <p:nvSpPr>
          <p:cNvPr id="404" name="Google Shape;404;g3b94055245e_0_69"/>
          <p:cNvSpPr txBox="1">
            <a:spLocks noGrp="1"/>
          </p:cNvSpPr>
          <p:nvPr>
            <p:ph type="body" idx="2"/>
          </p:nvPr>
        </p:nvSpPr>
        <p:spPr>
          <a:xfrm>
            <a:off x="3372300" y="1165269"/>
            <a:ext cx="5108700" cy="3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8"/>
              </a:buClr>
              <a:buSzPts val="2700"/>
              <a:buChar char="l"/>
            </a:pPr>
            <a:r>
              <a:rPr lang="de-DE" sz="3000" dirty="0"/>
              <a:t>API Dokumentation</a:t>
            </a:r>
            <a:endParaRPr sz="13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Automatisch generierte API Dokumentation mit Swagger UI &amp; OpenAPI</a:t>
            </a:r>
            <a:endParaRPr sz="2000" dirty="0"/>
          </a:p>
          <a:p>
            <a:pPr marL="535781" lvl="2" indent="-280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Beschreibung von REST-Endpunkten</a:t>
            </a:r>
            <a:endParaRPr sz="2000" dirty="0"/>
          </a:p>
          <a:p>
            <a:pPr marL="804862" lvl="3" indent="-2932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l"/>
            </a:pPr>
            <a:r>
              <a:rPr lang="de-DE" sz="2000" dirty="0"/>
              <a:t>Pfade und HTTP-Methoden</a:t>
            </a:r>
            <a:endParaRPr sz="2000" dirty="0"/>
          </a:p>
          <a:p>
            <a:pPr marL="804862" lvl="3" indent="-2932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l"/>
            </a:pPr>
            <a:r>
              <a:rPr lang="de-DE" sz="2000" dirty="0"/>
              <a:t>Request-Parameter (Path, Query, Header, Body)</a:t>
            </a:r>
            <a:endParaRPr sz="2000" dirty="0"/>
          </a:p>
          <a:p>
            <a:pPr marL="804862" lvl="3" indent="-2932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l"/>
            </a:pPr>
            <a:r>
              <a:rPr lang="de-DE" sz="2000" dirty="0"/>
              <a:t>Request- &amp; Response-Schemas</a:t>
            </a:r>
            <a:endParaRPr sz="2000" dirty="0"/>
          </a:p>
          <a:p>
            <a:pPr marL="804862" lvl="3" indent="-29320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l"/>
            </a:pPr>
            <a:r>
              <a:rPr lang="de-DE" sz="2000" dirty="0"/>
              <a:t>Relevante HTTP-Statuscodes</a:t>
            </a:r>
            <a:endParaRPr sz="2000" dirty="0"/>
          </a:p>
          <a:p>
            <a:pPr marL="535781" lvl="2" indent="-2920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-DE" sz="2000" dirty="0"/>
              <a:t>Interaktive Weboberfläche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05" name="Google Shape;405;g3b94055245e_0_69"/>
          <p:cNvSpPr/>
          <p:nvPr/>
        </p:nvSpPr>
        <p:spPr>
          <a:xfrm>
            <a:off x="-1" y="1"/>
            <a:ext cx="2771100" cy="51435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3b94055245e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51" y="551676"/>
            <a:ext cx="1087400" cy="1087400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</p:pic>
      <p:pic>
        <p:nvPicPr>
          <p:cNvPr id="409" name="Google Shape;409;g3b94055245e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50" y="2028035"/>
            <a:ext cx="1087400" cy="1087427"/>
          </a:xfrm>
          <a:prstGeom prst="rect">
            <a:avLst/>
          </a:prstGeom>
          <a:gradFill>
            <a:gsLst>
              <a:gs pos="0">
                <a:srgbClr val="002D58"/>
              </a:gs>
              <a:gs pos="35000">
                <a:srgbClr val="002D58"/>
              </a:gs>
              <a:gs pos="100000">
                <a:srgbClr val="00AADC"/>
              </a:gs>
            </a:gsLst>
            <a:lin ang="7559949" scaled="0"/>
          </a:gradFill>
          <a:ln>
            <a:noFill/>
          </a:ln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C9E2F848-C4F3-A2BA-B9F5-A4C3C2BC2498}"/>
              </a:ext>
            </a:extLst>
          </p:cNvPr>
          <p:cNvSpPr txBox="1">
            <a:spLocks/>
          </p:cNvSpPr>
          <p:nvPr/>
        </p:nvSpPr>
        <p:spPr>
          <a:xfrm>
            <a:off x="5369227" y="49752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99BB01-3E74-4198-A3A0-C02F0E1F9EC4}" type="datetime1">
              <a:rPr lang="de-DE" sz="650" smtClean="0"/>
              <a:pPr/>
              <a:t>21.01.2026</a:t>
            </a:fld>
            <a:endParaRPr lang="hr-HR" sz="650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AC9848DD-3223-23D8-684F-B1B6562EE3FF}"/>
              </a:ext>
            </a:extLst>
          </p:cNvPr>
          <p:cNvSpPr txBox="1">
            <a:spLocks/>
          </p:cNvSpPr>
          <p:nvPr/>
        </p:nvSpPr>
        <p:spPr>
          <a:xfrm>
            <a:off x="6089227" y="4975290"/>
            <a:ext cx="1435102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50" dirty="0" err="1"/>
              <a:t>LeihSy</a:t>
            </a:r>
            <a:r>
              <a:rPr lang="de-DE" sz="650" dirty="0"/>
              <a:t> der Hochschule Esslingen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DAB7-BEF0-1264-1C15-010B6B77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8BBBCF7-B5C8-77A1-B274-4B2865FF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5388BE-3DCC-EC61-F658-F2C59DCE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DFF4D699-437B-4423-798F-42858B4C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672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A9F6-E8DA-C617-A801-A0EAAB9A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AA57D75-E010-0681-1456-EC639ED1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8001A67-0977-2A19-0688-30104DD3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A84292B5-87BD-38C9-C354-9FD2DD239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20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5A92-CA60-F828-B672-6B08CBA1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BDA8CF8-5181-76EB-22D5-EA12F873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CDA4B0E-98B7-9EDF-9F62-ABF2C93917EE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C4D8F37-9E0E-5947-B3BA-1AAB03F1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56" y="1257305"/>
            <a:ext cx="742903" cy="391504"/>
          </a:xfrm>
        </p:spPr>
        <p:txBody>
          <a:bodyPr/>
          <a:lstStyle/>
          <a:p>
            <a:r>
              <a:rPr lang="de-DE" b="1" dirty="0"/>
              <a:t>GitHub</a:t>
            </a:r>
          </a:p>
        </p:txBody>
      </p:sp>
      <p:pic>
        <p:nvPicPr>
          <p:cNvPr id="19" name="Bildplatzhalter 18" descr="Ein Bild, das Clipart, Symbol, Silhouette enthält.&#10;&#10;KI-generierte Inhalte können fehlerhaft sein.">
            <a:extLst>
              <a:ext uri="{FF2B5EF4-FFF2-40B4-BE49-F238E27FC236}">
                <a16:creationId xmlns:a16="http://schemas.microsoft.com/office/drawing/2014/main" id="{874E3373-2CB8-85FA-F81A-869ECF4784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62" r="1562"/>
          <a:stretch/>
        </p:blipFill>
        <p:spPr>
          <a:xfrm>
            <a:off x="21732" y="1644042"/>
            <a:ext cx="2199180" cy="214059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3465C46-F570-E0D3-7EA8-CC7B546F9E55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BA8F24-8CF4-1902-8AA0-8FFBA8E2C53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0E0A12-7151-DE1B-DCBE-8172B351C02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pic>
        <p:nvPicPr>
          <p:cNvPr id="13" name="Bildplatzhalter 18">
            <a:extLst>
              <a:ext uri="{FF2B5EF4-FFF2-40B4-BE49-F238E27FC236}">
                <a16:creationId xmlns:a16="http://schemas.microsoft.com/office/drawing/2014/main" id="{E1A0FC2D-51F9-F450-4BDD-1466D650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3" r="4943"/>
          <a:stretch/>
        </p:blipFill>
        <p:spPr>
          <a:xfrm>
            <a:off x="2272117" y="1648156"/>
            <a:ext cx="2199180" cy="21405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Bildplatzhalter 18">
            <a:extLst>
              <a:ext uri="{FF2B5EF4-FFF2-40B4-BE49-F238E27FC236}">
                <a16:creationId xmlns:a16="http://schemas.microsoft.com/office/drawing/2014/main" id="{E5F94E6E-3433-D738-9DFF-DE8F2668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436" t="290" r="-14256" b="468"/>
          <a:stretch>
            <a:fillRect/>
          </a:stretch>
        </p:blipFill>
        <p:spPr>
          <a:xfrm>
            <a:off x="4617603" y="1796465"/>
            <a:ext cx="2051038" cy="19963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Bildplatzhalter 18">
            <a:extLst>
              <a:ext uri="{FF2B5EF4-FFF2-40B4-BE49-F238E27FC236}">
                <a16:creationId xmlns:a16="http://schemas.microsoft.com/office/drawing/2014/main" id="{E1E55C46-739E-E8D7-E973-31533A16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48" b="3448"/>
          <a:stretch/>
        </p:blipFill>
        <p:spPr>
          <a:xfrm>
            <a:off x="6743625" y="1863214"/>
            <a:ext cx="1979241" cy="192651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Inhaltsplatzhalter 6">
            <a:extLst>
              <a:ext uri="{FF2B5EF4-FFF2-40B4-BE49-F238E27FC236}">
                <a16:creationId xmlns:a16="http://schemas.microsoft.com/office/drawing/2014/main" id="{3B6540C4-FF21-8024-A9AA-E15E52449B02}"/>
              </a:ext>
            </a:extLst>
          </p:cNvPr>
          <p:cNvSpPr txBox="1">
            <a:spLocks/>
          </p:cNvSpPr>
          <p:nvPr/>
        </p:nvSpPr>
        <p:spPr>
          <a:xfrm>
            <a:off x="3106779" y="1253219"/>
            <a:ext cx="742903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None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Discord</a:t>
            </a:r>
          </a:p>
        </p:txBody>
      </p:sp>
      <p:sp>
        <p:nvSpPr>
          <p:cNvPr id="18" name="Inhaltsplatzhalter 6">
            <a:extLst>
              <a:ext uri="{FF2B5EF4-FFF2-40B4-BE49-F238E27FC236}">
                <a16:creationId xmlns:a16="http://schemas.microsoft.com/office/drawing/2014/main" id="{1D184C2A-047C-0FA5-DD3B-C289A21061F1}"/>
              </a:ext>
            </a:extLst>
          </p:cNvPr>
          <p:cNvSpPr txBox="1">
            <a:spLocks/>
          </p:cNvSpPr>
          <p:nvPr/>
        </p:nvSpPr>
        <p:spPr>
          <a:xfrm>
            <a:off x="7307911" y="1257305"/>
            <a:ext cx="872085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None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Clockify</a:t>
            </a:r>
          </a:p>
        </p:txBody>
      </p:sp>
      <p:sp>
        <p:nvSpPr>
          <p:cNvPr id="20" name="Inhaltsplatzhalter 6">
            <a:extLst>
              <a:ext uri="{FF2B5EF4-FFF2-40B4-BE49-F238E27FC236}">
                <a16:creationId xmlns:a16="http://schemas.microsoft.com/office/drawing/2014/main" id="{267D8028-0E60-DB27-07A3-8D5BB246D6AB}"/>
              </a:ext>
            </a:extLst>
          </p:cNvPr>
          <p:cNvSpPr txBox="1">
            <a:spLocks/>
          </p:cNvSpPr>
          <p:nvPr/>
        </p:nvSpPr>
        <p:spPr>
          <a:xfrm>
            <a:off x="5057526" y="1257305"/>
            <a:ext cx="1521942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None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Google Docs</a:t>
            </a:r>
          </a:p>
        </p:txBody>
      </p:sp>
    </p:spTree>
    <p:extLst>
      <p:ext uri="{BB962C8B-B14F-4D97-AF65-F5344CB8AC3E}">
        <p14:creationId xmlns:p14="http://schemas.microsoft.com/office/powerpoint/2010/main" val="139158113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ABB2E32-C589-F125-13EC-AC2EA164A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GitHub</a:t>
            </a:r>
          </a:p>
        </p:txBody>
      </p:sp>
      <p:pic>
        <p:nvPicPr>
          <p:cNvPr id="19" name="Bildplatzhalter 18" descr="Ein Bild, das Clipart, Symbol, Silhouette enthält.&#10;&#10;KI-generierte Inhalte können fehlerhaft sein.">
            <a:extLst>
              <a:ext uri="{FF2B5EF4-FFF2-40B4-BE49-F238E27FC236}">
                <a16:creationId xmlns:a16="http://schemas.microsoft.com/office/drawing/2014/main" id="{13642095-43C8-425C-1859-829E24EB60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62" r="1562"/>
          <a:stretch/>
        </p:blipFill>
        <p:spPr>
          <a:prstGeom prst="rect">
            <a:avLst/>
          </a:prstGeom>
          <a:ln>
            <a:noFill/>
          </a:ln>
          <a:effectLst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33B744C-AAD9-548E-2E35-29C67E363E4E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FC7618C-4028-0D6F-F45B-B55B6E4E8E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Code &amp; Versionierung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306345-C2D1-E39B-76B4-7348DC4B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A02E664-6987-0FCE-E76B-9C2AA5DD3105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CBDA6C8-29DE-BE14-3B2F-D707D175FAA3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Zentrale Versionsverwaltung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die “Single Source </a:t>
            </a:r>
            <a:r>
              <a:rPr lang="de-DE" dirty="0" err="1">
                <a:solidFill>
                  <a:schemeClr val="accent3">
                    <a:lumMod val="25000"/>
                  </a:schemeClr>
                </a:solidFill>
              </a:rPr>
              <a:t>of</a:t>
            </a: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 Truth“ für den gesamten Code.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Transparenz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jederzeit einsichtbarer Entwicklungsstand für alle.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Historie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Nachvollziehbarkeit alle Änderungen und Weiterentwicklung auf gemeinsamer Basis.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E13FD1-0A7A-8D82-4F2B-96EB42D1700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D58941-9CB2-3CAC-CB19-2BA5CBF32F0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07619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4CA98E-45F6-02B6-8DC9-859DE0ED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BC79C6-8935-ADD0-E00D-0DE8C1354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Discord</a:t>
            </a: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4F48454F-AB96-815C-3E23-55F44C1C34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943" r="4943"/>
          <a:stretch/>
        </p:blipFill>
        <p:spPr>
          <a:prstGeom prst="rect">
            <a:avLst/>
          </a:prstGeom>
          <a:ln>
            <a:noFill/>
          </a:ln>
          <a:effectLst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131AC24-0713-A774-DF23-72D244E8FAEA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72000E-57D2-881A-30DE-690AAEAF2F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DDC4B8-1A43-90F7-E263-5FB09E02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C1B8CAB-B828-ECD0-EC58-A2F97A565890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BEAA976-ED7F-24F3-B59C-29CEFB0F83BA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Tägliche Abstimmung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Plattform für den schnellen Austausch und kurze Calls.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Weekly-Meetings (ohne Betreuer)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Organisation und Durchführung der wöchentlichen Besprechungen.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Einbindung der Betreuer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Direkter Kanal, um Betreuer bei dringenden Fragen unkompliziert hinzuziehen.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A380CB-68B9-4CF7-B79C-AE330D016F0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A787E3-ECE0-7EF8-9C0E-8501DAB851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755240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8AF8A1-4688-230D-1FE6-1CD8AA77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0AA8923-F0B3-E281-4D5D-0A94FC6A5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Google Docs</a:t>
            </a: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6F881CFD-62C5-1417-D810-CC2593B3E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14436" t="290" r="-14256" b="468"/>
          <a:stretch>
            <a:fillRect/>
          </a:stretch>
        </p:blipFill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98B97AC-49EF-54E1-5749-D366F245920C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D284727-9350-1432-99D2-FC29C449E5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Organisatorisch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400B9A-71FE-B03F-92ED-B3DF64B1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DFE84B0-2D2C-1A7C-1087-8A3D737A023C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C8900B3-7AAD-6BC5-8257-2BA13EC5B0A1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Live-Kollaboration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Gemeinsame, schnelle Notizen in Meetings.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Meeting-Protokolle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Entscheidungen, nächste Schritte, offene Fragen.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Task-Tracking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 err="1">
                <a:solidFill>
                  <a:schemeClr val="accent3">
                    <a:lumMod val="25000"/>
                  </a:schemeClr>
                </a:solidFill>
              </a:rPr>
              <a:t>To</a:t>
            </a: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-dos und offene Punkte zentral festhalten und nachverfolgen.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16B4B6-6D2E-9157-5968-EE0C33B4099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820C08-5C9B-A1B7-AE0B-47CD2FCB1E3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34708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503BED-BA48-7ACA-7A4C-CE3968F97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832BDBF-C73F-0E0F-0E8B-9875D57A7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Clockify</a:t>
            </a: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0E043594-77EE-4832-F527-80F7B02234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48" b="3448"/>
          <a:stretch/>
        </p:blipFill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8266EC7D-2469-F9BC-3897-4081BC7CC15D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BB2ACF5-21FC-9994-7340-7A55D7E2F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Zeitmanagement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F925C5-0EEF-578E-6115-AE9DA9B6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F5754C-138A-5EE2-8F69-EF1EA8106385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6039368-7F0B-74F0-D3AB-174E27C03BF1}"/>
              </a:ext>
            </a:extLst>
          </p:cNvPr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Task-basierte Tracking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Gleichzeitiges Bearbeiten und Lesen von schnellen Notizen.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Meeting-Protokolle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Zentrale Erfassung von Entscheidungen und Diskussionen.</a:t>
            </a:r>
            <a:r>
              <a:rPr lang="de-DE" sz="1000" dirty="0">
                <a:solidFill>
                  <a:schemeClr val="bg1"/>
                </a:solidFill>
              </a:rPr>
              <a:t>..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chemeClr val="tx1"/>
                </a:solidFill>
              </a:rPr>
              <a:t>Task-Tracking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Festhalten von </a:t>
            </a:r>
            <a:r>
              <a:rPr lang="de-DE" dirty="0" err="1">
                <a:solidFill>
                  <a:schemeClr val="accent3">
                    <a:lumMod val="25000"/>
                  </a:schemeClr>
                </a:solidFill>
              </a:rPr>
              <a:t>To</a:t>
            </a:r>
            <a:r>
              <a:rPr lang="de-DE" dirty="0">
                <a:solidFill>
                  <a:schemeClr val="accent3">
                    <a:lumMod val="25000"/>
                  </a:schemeClr>
                </a:solidFill>
              </a:rPr>
              <a:t>-dos und offenen Punkten, für alle sichtbar.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844710-CAB5-1763-9DE5-BE5AB2A2782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A15DB9-1719-3159-1CCE-639EB41B61D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51247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D444-7D70-630B-AF30-07EE8216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FFB377C-3000-D1E9-4148-147DA04BFB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829" y="764216"/>
            <a:ext cx="6651112" cy="2968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Jira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BB2E78-91CC-5B69-82E4-269DABD1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59034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Tools &amp; Zusammenarbeit</a:t>
            </a: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F7ADDD28-ED02-401D-EF77-5CED988F3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435" t="3315" r="-3472" b="1277"/>
          <a:stretch>
            <a:fillRect/>
          </a:stretch>
        </p:blipFill>
        <p:spPr>
          <a:xfrm>
            <a:off x="468312" y="1140065"/>
            <a:ext cx="7297557" cy="365987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3754DA-DADA-7B8A-5154-75E0516FB89E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99BB01-3E74-4198-A3A0-C02F0E1F9EC4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21.01.2026</a:t>
            </a:fld>
            <a:endParaRPr lang="hr-H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DDF0EB-FAEF-F667-6455-6AF1CDE9F7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LeihSy der Hochschule Esslingen</a:t>
            </a:r>
          </a:p>
        </p:txBody>
      </p:sp>
    </p:spTree>
    <p:extLst>
      <p:ext uri="{BB962C8B-B14F-4D97-AF65-F5344CB8AC3E}">
        <p14:creationId xmlns:p14="http://schemas.microsoft.com/office/powerpoint/2010/main" val="411836676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2E2E-142F-48EC-76A6-283D8385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0E7DADA-756A-4823-8F70-A2CC33AA2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829" y="764216"/>
            <a:ext cx="6651112" cy="2968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Workflow-Integration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5F5B97-AFA6-B705-A6C1-EC22A0AF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59034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Tools &amp; Zusammenarbeit</a:t>
            </a:r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0E569DF9-AC9A-86E2-6072-085938B0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161" r="-5982" b="3179"/>
          <a:stretch>
            <a:fillRect/>
          </a:stretch>
        </p:blipFill>
        <p:spPr>
          <a:xfrm>
            <a:off x="2786969" y="1061080"/>
            <a:ext cx="6467303" cy="346841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533402-C28D-05F5-B7FB-3DB848B0798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99BB01-3E74-4198-A3A0-C02F0E1F9EC4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21.01.2026</a:t>
            </a:fld>
            <a:endParaRPr lang="hr-H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91B750-73BC-A66E-132D-0665F6E7F73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LeihSy der Hochschule Esslingen</a:t>
            </a:r>
          </a:p>
        </p:txBody>
      </p:sp>
      <p:pic>
        <p:nvPicPr>
          <p:cNvPr id="4" name="Grafik 3" descr="Ein Bild, das Text, Screenshot, Schrift, Symbol enthält.&#10;&#10;KI-generierte Inhalte können fehlerhaft sein.">
            <a:extLst>
              <a:ext uri="{FF2B5EF4-FFF2-40B4-BE49-F238E27FC236}">
                <a16:creationId xmlns:a16="http://schemas.microsoft.com/office/drawing/2014/main" id="{8621E8BB-499B-A994-D957-0BE9EBBC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" r="73209"/>
          <a:stretch>
            <a:fillRect/>
          </a:stretch>
        </p:blipFill>
        <p:spPr>
          <a:xfrm>
            <a:off x="545445" y="1184610"/>
            <a:ext cx="881743" cy="1148858"/>
          </a:xfrm>
          <a:prstGeom prst="rect">
            <a:avLst/>
          </a:prstGeom>
        </p:spPr>
      </p:pic>
      <p:pic>
        <p:nvPicPr>
          <p:cNvPr id="11" name="Grafik 10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65D3F819-BCED-D77F-0C7F-E081696B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49" t="8433" r="36214"/>
          <a:stretch>
            <a:fillRect/>
          </a:stretch>
        </p:blipFill>
        <p:spPr>
          <a:xfrm>
            <a:off x="519318" y="2584167"/>
            <a:ext cx="933996" cy="1088713"/>
          </a:xfrm>
          <a:prstGeom prst="rect">
            <a:avLst/>
          </a:prstGeom>
        </p:spPr>
      </p:pic>
      <p:pic>
        <p:nvPicPr>
          <p:cNvPr id="13" name="Grafik 12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068EDC27-E55A-ED9C-CC2E-BC1AFEC8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54" t="7322"/>
          <a:stretch>
            <a:fillRect/>
          </a:stretch>
        </p:blipFill>
        <p:spPr>
          <a:xfrm>
            <a:off x="538983" y="3923579"/>
            <a:ext cx="894666" cy="11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98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1E823-D165-5E8C-5E48-B9F38A85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F81C6FA-D741-8071-B7EF-E3980A5A3C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829" y="764216"/>
            <a:ext cx="6651112" cy="2968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Clockify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F7E5EA-980A-F311-5374-64B5E1A2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59034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A24A48-6590-7BCE-A2DD-B3027259B7AD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69227" y="4975290"/>
            <a:ext cx="720000" cy="158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99BB01-3E74-4198-A3A0-C02F0E1F9EC4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21.01.2026</a:t>
            </a:fld>
            <a:endParaRPr lang="hr-HR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E63BDE-B3D4-1F34-1567-BEF850BB17B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089227" y="4975290"/>
            <a:ext cx="1435102" cy="158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LeihSy der Hochschule Esslingen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953C5E-53AE-693F-78F3-579ADD07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" r="13" b="-91"/>
          <a:stretch>
            <a:fillRect/>
          </a:stretch>
        </p:blipFill>
        <p:spPr>
          <a:xfrm>
            <a:off x="587829" y="1199605"/>
            <a:ext cx="6594147" cy="3535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32303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837A7-B293-E46B-5FC0-7CA0039C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7E9DB0C-560F-B421-5F11-19621224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1"/>
            <a:ext cx="6465888" cy="313350"/>
          </a:xfrm>
        </p:spPr>
        <p:txBody>
          <a:bodyPr/>
          <a:lstStyle/>
          <a:p>
            <a:r>
              <a:rPr lang="de-DE" dirty="0"/>
              <a:t>Tools &amp; Zusammenarbeit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5AFDF67-3C48-2F34-7EDE-0A8BA45D4F8C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EDF4373-D046-16A9-05A4-DF9A70FA2E03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587829" y="1336963"/>
            <a:ext cx="2797715" cy="2457224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Code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r>
              <a:rPr lang="de-DE" sz="1800" dirty="0">
                <a:solidFill>
                  <a:schemeClr val="tx1"/>
                </a:solidFill>
              </a:rPr>
              <a:t>Kommunikation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r>
              <a:rPr lang="de-DE" sz="1800" dirty="0">
                <a:solidFill>
                  <a:schemeClr val="tx1"/>
                </a:solidFill>
              </a:rPr>
              <a:t>Protokolle &amp; Entscheidungen</a:t>
            </a:r>
          </a:p>
          <a:p>
            <a:r>
              <a:rPr lang="de-DE" sz="1000" dirty="0">
                <a:solidFill>
                  <a:schemeClr val="bg1"/>
                </a:solidFill>
              </a:rPr>
              <a:t>..</a:t>
            </a:r>
            <a:endParaRPr lang="de-DE" sz="180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de-DE" sz="1800" dirty="0">
                <a:solidFill>
                  <a:schemeClr val="tx1"/>
                </a:solidFill>
              </a:rPr>
              <a:t>Zeiterfassung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g</a:t>
            </a:r>
          </a:p>
          <a:p>
            <a:r>
              <a:rPr lang="de-DE" sz="1800" dirty="0">
                <a:solidFill>
                  <a:schemeClr val="tx1"/>
                </a:solidFill>
              </a:rPr>
              <a:t>Aufgaben &amp; Sprintplanung</a:t>
            </a:r>
          </a:p>
          <a:p>
            <a:r>
              <a:rPr lang="de-DE" sz="1000" dirty="0">
                <a:solidFill>
                  <a:schemeClr val="bg1"/>
                </a:solidFill>
              </a:rPr>
              <a:t>.</a:t>
            </a:r>
          </a:p>
          <a:p>
            <a:endParaRPr lang="de-DE" sz="1800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de-DE" sz="18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EE0F00-0CE6-CB29-2CAE-81E3502F248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AE99BB01-3E74-4198-A3A0-C02F0E1F9EC4}" type="datetime1">
              <a:rPr lang="de-DE" smtClean="0"/>
              <a:t>21.01.2026</a:t>
            </a:fld>
            <a:endParaRPr lang="hr-HR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DDF959-D307-EA0D-FE64-969DF995366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22ECAC3A-F8DF-EABD-3227-CAE1BF8F9BA4}"/>
              </a:ext>
            </a:extLst>
          </p:cNvPr>
          <p:cNvSpPr txBox="1">
            <a:spLocks/>
          </p:cNvSpPr>
          <p:nvPr/>
        </p:nvSpPr>
        <p:spPr>
          <a:xfrm>
            <a:off x="4572000" y="1336963"/>
            <a:ext cx="2797715" cy="291287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None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accent3">
                    <a:lumMod val="25000"/>
                  </a:schemeClr>
                </a:solidFill>
              </a:rPr>
              <a:t>GitHub 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r>
              <a:rPr lang="de-DE" sz="1800" dirty="0">
                <a:solidFill>
                  <a:schemeClr val="accent3">
                    <a:lumMod val="25000"/>
                  </a:schemeClr>
                </a:solidFill>
              </a:rPr>
              <a:t>Discord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..</a:t>
            </a:r>
          </a:p>
          <a:p>
            <a:r>
              <a:rPr lang="de-DE" sz="1800" dirty="0">
                <a:solidFill>
                  <a:schemeClr val="accent3">
                    <a:lumMod val="25000"/>
                  </a:schemeClr>
                </a:solidFill>
              </a:rPr>
              <a:t>Google Docs</a:t>
            </a:r>
            <a:br>
              <a:rPr lang="de-DE" dirty="0">
                <a:solidFill>
                  <a:schemeClr val="accent3">
                    <a:lumMod val="25000"/>
                  </a:schemeClr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.</a:t>
            </a:r>
          </a:p>
          <a:p>
            <a:r>
              <a:rPr lang="de-DE" sz="1800" dirty="0">
                <a:solidFill>
                  <a:schemeClr val="accent3">
                    <a:lumMod val="25000"/>
                  </a:schemeClr>
                </a:solidFill>
              </a:rPr>
              <a:t>Clockify</a:t>
            </a:r>
          </a:p>
          <a:p>
            <a:r>
              <a:rPr lang="de-DE" sz="1000" dirty="0">
                <a:solidFill>
                  <a:schemeClr val="bg1"/>
                </a:solidFill>
              </a:rPr>
              <a:t>.</a:t>
            </a:r>
          </a:p>
          <a:p>
            <a:r>
              <a:rPr lang="de-DE" sz="1800" dirty="0">
                <a:solidFill>
                  <a:schemeClr val="accent3">
                    <a:lumMod val="25000"/>
                  </a:schemeClr>
                </a:solidFill>
              </a:rPr>
              <a:t>Jira</a:t>
            </a:r>
          </a:p>
        </p:txBody>
      </p:sp>
      <p:pic>
        <p:nvPicPr>
          <p:cNvPr id="20" name="Bildplatzhalter 19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8AA6BCE-2293-4A3F-E5D9-CD1DCB2006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-303" b="331"/>
          <a:stretch>
            <a:fillRect/>
          </a:stretch>
        </p:blipFill>
        <p:spPr>
          <a:xfrm>
            <a:off x="7381964" y="818348"/>
            <a:ext cx="1348628" cy="36270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Inhaltsplatzhalter 6">
            <a:extLst>
              <a:ext uri="{FF2B5EF4-FFF2-40B4-BE49-F238E27FC236}">
                <a16:creationId xmlns:a16="http://schemas.microsoft.com/office/drawing/2014/main" id="{DEF6F96B-92E1-7DE4-2C24-9203D39FA5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829" y="764216"/>
            <a:ext cx="6651112" cy="29686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DE" b="1" dirty="0">
                <a:solidFill>
                  <a:schemeClr val="tx1"/>
                </a:solidFill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71731545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0FD5B-BF21-20BE-59E8-51512E057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0011F76-5734-F56C-D08A-8A86C8C6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39E5F67-59AB-F24E-7AD6-D021383F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7E850AFF-79CF-AA3C-FF01-98756917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2281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12D51FD3-41AA-5D5D-0F5F-83032A8D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9FF03558-3F16-A9B1-CAA0-F870617C1535}"/>
              </a:ext>
            </a:extLst>
          </p:cNvPr>
          <p:cNvSpPr/>
          <p:nvPr/>
        </p:nvSpPr>
        <p:spPr>
          <a:xfrm>
            <a:off x="359545" y="480120"/>
            <a:ext cx="4945112" cy="68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88"/>
              </a:lnSpc>
            </a:pP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Die Herausforderung: Analoge Leihsysteme</a:t>
            </a:r>
            <a:endParaRPr lang="en-US" sz="3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319AB4C8-9BEF-D8B7-4A18-D300595DC8F3}"/>
              </a:ext>
            </a:extLst>
          </p:cNvPr>
          <p:cNvSpPr/>
          <p:nvPr/>
        </p:nvSpPr>
        <p:spPr>
          <a:xfrm>
            <a:off x="359545" y="1332384"/>
            <a:ext cx="4945112" cy="838200"/>
          </a:xfrm>
          <a:prstGeom prst="roundRect">
            <a:avLst>
              <a:gd name="adj" fmla="val 8182"/>
            </a:avLst>
          </a:prstGeom>
          <a:solidFill>
            <a:srgbClr val="002D58"/>
          </a:solidFill>
          <a:ln w="22860">
            <a:solidFill>
              <a:srgbClr val="004382"/>
            </a:solidFill>
            <a:prstDash val="solid"/>
          </a:ln>
        </p:spPr>
        <p:txBody>
          <a:bodyPr/>
          <a:lstStyle/>
          <a:p>
            <a:endParaRPr lang="de-DE" sz="135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09E030D-9325-0468-F7E5-05601386AF9D}"/>
              </a:ext>
            </a:extLst>
          </p:cNvPr>
          <p:cNvSpPr/>
          <p:nvPr/>
        </p:nvSpPr>
        <p:spPr>
          <a:xfrm>
            <a:off x="345256" y="1332384"/>
            <a:ext cx="57150" cy="838200"/>
          </a:xfrm>
          <a:prstGeom prst="roundRect">
            <a:avLst>
              <a:gd name="adj" fmla="val 80834"/>
            </a:avLst>
          </a:prstGeom>
          <a:solidFill>
            <a:srgbClr val="D7193C"/>
          </a:solidFill>
          <a:ln/>
        </p:spPr>
        <p:txBody>
          <a:bodyPr/>
          <a:lstStyle/>
          <a:p>
            <a:endParaRPr lang="de-DE" sz="135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8E18927-7564-6E3C-A3B0-F5EF7D1528D9}"/>
              </a:ext>
            </a:extLst>
          </p:cNvPr>
          <p:cNvSpPr/>
          <p:nvPr/>
        </p:nvSpPr>
        <p:spPr>
          <a:xfrm>
            <a:off x="526678" y="1456656"/>
            <a:ext cx="2553072" cy="171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Papierbasierte Leihscheine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ABB8A4FB-E382-AE51-6D0C-87C7240A3265}"/>
              </a:ext>
            </a:extLst>
          </p:cNvPr>
          <p:cNvSpPr/>
          <p:nvPr/>
        </p:nvSpPr>
        <p:spPr>
          <a:xfrm>
            <a:off x="526679" y="1694484"/>
            <a:ext cx="4653707" cy="35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Manuelle Prozesse führen zu Ressourcenverschwendung und hohem Verwaltungsaufwand.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70FDF239-8656-49CC-1920-1837F61430CA}"/>
              </a:ext>
            </a:extLst>
          </p:cNvPr>
          <p:cNvSpPr/>
          <p:nvPr/>
        </p:nvSpPr>
        <p:spPr>
          <a:xfrm>
            <a:off x="359545" y="2280569"/>
            <a:ext cx="4945112" cy="662285"/>
          </a:xfrm>
          <a:prstGeom prst="roundRect">
            <a:avLst>
              <a:gd name="adj" fmla="val 10355"/>
            </a:avLst>
          </a:prstGeom>
          <a:solidFill>
            <a:srgbClr val="002D58"/>
          </a:solidFill>
          <a:ln w="22860">
            <a:solidFill>
              <a:srgbClr val="004382"/>
            </a:solidFill>
            <a:prstDash val="solid"/>
          </a:ln>
        </p:spPr>
        <p:txBody>
          <a:bodyPr/>
          <a:lstStyle/>
          <a:p>
            <a:endParaRPr lang="de-DE" sz="1350"/>
          </a:p>
        </p:txBody>
      </p:sp>
      <p:sp>
        <p:nvSpPr>
          <p:cNvPr id="28" name="Shape 6">
            <a:extLst>
              <a:ext uri="{FF2B5EF4-FFF2-40B4-BE49-F238E27FC236}">
                <a16:creationId xmlns:a16="http://schemas.microsoft.com/office/drawing/2014/main" id="{CCFABDC1-1EE6-E3AD-5F99-5EB4EB9F348E}"/>
              </a:ext>
            </a:extLst>
          </p:cNvPr>
          <p:cNvSpPr/>
          <p:nvPr/>
        </p:nvSpPr>
        <p:spPr>
          <a:xfrm>
            <a:off x="345256" y="2280569"/>
            <a:ext cx="57150" cy="662285"/>
          </a:xfrm>
          <a:prstGeom prst="roundRect">
            <a:avLst>
              <a:gd name="adj" fmla="val 80834"/>
            </a:avLst>
          </a:prstGeom>
          <a:solidFill>
            <a:srgbClr val="D7193C"/>
          </a:solidFill>
          <a:ln/>
        </p:spPr>
        <p:txBody>
          <a:bodyPr/>
          <a:lstStyle/>
          <a:p>
            <a:endParaRPr lang="de-DE" sz="135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A7EE2D72-40EC-C3FD-1D36-9ECB2D7F21A4}"/>
              </a:ext>
            </a:extLst>
          </p:cNvPr>
          <p:cNvSpPr/>
          <p:nvPr/>
        </p:nvSpPr>
        <p:spPr>
          <a:xfrm>
            <a:off x="526678" y="2404840"/>
            <a:ext cx="2273672" cy="171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Mangelnde Transparenz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2AFC4A2A-2FE5-37A7-4E35-B67D7D45093D}"/>
              </a:ext>
            </a:extLst>
          </p:cNvPr>
          <p:cNvSpPr/>
          <p:nvPr/>
        </p:nvSpPr>
        <p:spPr>
          <a:xfrm>
            <a:off x="526679" y="2642668"/>
            <a:ext cx="4653707" cy="17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1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Keine sofortige Übersicht über die Verfügbarkeit von Geräten und Materialien.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31" name="Shape 9">
            <a:extLst>
              <a:ext uri="{FF2B5EF4-FFF2-40B4-BE49-F238E27FC236}">
                <a16:creationId xmlns:a16="http://schemas.microsoft.com/office/drawing/2014/main" id="{70D623A9-199D-5776-AC2F-6C2BEF0EFD22}"/>
              </a:ext>
            </a:extLst>
          </p:cNvPr>
          <p:cNvSpPr/>
          <p:nvPr/>
        </p:nvSpPr>
        <p:spPr>
          <a:xfrm>
            <a:off x="359545" y="3052837"/>
            <a:ext cx="4945112" cy="838200"/>
          </a:xfrm>
          <a:prstGeom prst="roundRect">
            <a:avLst>
              <a:gd name="adj" fmla="val 8182"/>
            </a:avLst>
          </a:prstGeom>
          <a:solidFill>
            <a:srgbClr val="002D58"/>
          </a:solidFill>
          <a:ln w="22860">
            <a:solidFill>
              <a:srgbClr val="004382"/>
            </a:solidFill>
            <a:prstDash val="solid"/>
          </a:ln>
        </p:spPr>
        <p:txBody>
          <a:bodyPr/>
          <a:lstStyle/>
          <a:p>
            <a:endParaRPr lang="de-DE" sz="135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AA1CF2F0-F306-600C-92D5-7431257BCCCB}"/>
              </a:ext>
            </a:extLst>
          </p:cNvPr>
          <p:cNvSpPr/>
          <p:nvPr/>
        </p:nvSpPr>
        <p:spPr>
          <a:xfrm>
            <a:off x="345256" y="3052837"/>
            <a:ext cx="57150" cy="838200"/>
          </a:xfrm>
          <a:prstGeom prst="roundRect">
            <a:avLst>
              <a:gd name="adj" fmla="val 80834"/>
            </a:avLst>
          </a:prstGeom>
          <a:solidFill>
            <a:srgbClr val="D7193C"/>
          </a:solidFill>
          <a:ln/>
        </p:spPr>
        <p:txBody>
          <a:bodyPr/>
          <a:lstStyle/>
          <a:p>
            <a:endParaRPr lang="de-DE" sz="135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BB20D1C-3B58-3E2B-F107-FA588CF103A7}"/>
              </a:ext>
            </a:extLst>
          </p:cNvPr>
          <p:cNvSpPr/>
          <p:nvPr/>
        </p:nvSpPr>
        <p:spPr>
          <a:xfrm>
            <a:off x="526679" y="3177109"/>
            <a:ext cx="2203822" cy="171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Fehlende Erinnerungen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D5D3F2FD-D05E-B8BE-5529-6BD6B8444C7D}"/>
              </a:ext>
            </a:extLst>
          </p:cNvPr>
          <p:cNvSpPr/>
          <p:nvPr/>
        </p:nvSpPr>
        <p:spPr>
          <a:xfrm>
            <a:off x="526679" y="3414937"/>
            <a:ext cx="4653707" cy="35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Keine automatischen Benachrichtigungen für Rückgabefristen, was zu Verspätungen führt.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5" name="Shape 13">
            <a:extLst>
              <a:ext uri="{FF2B5EF4-FFF2-40B4-BE49-F238E27FC236}">
                <a16:creationId xmlns:a16="http://schemas.microsoft.com/office/drawing/2014/main" id="{25144340-ABFB-E72F-876E-A0F54FE21B3F}"/>
              </a:ext>
            </a:extLst>
          </p:cNvPr>
          <p:cNvSpPr/>
          <p:nvPr/>
        </p:nvSpPr>
        <p:spPr>
          <a:xfrm>
            <a:off x="359545" y="4001022"/>
            <a:ext cx="4945112" cy="662285"/>
          </a:xfrm>
          <a:prstGeom prst="roundRect">
            <a:avLst>
              <a:gd name="adj" fmla="val 10355"/>
            </a:avLst>
          </a:prstGeom>
          <a:solidFill>
            <a:srgbClr val="002D58"/>
          </a:solidFill>
          <a:ln w="22860">
            <a:solidFill>
              <a:srgbClr val="004382"/>
            </a:solidFill>
            <a:prstDash val="solid"/>
          </a:ln>
        </p:spPr>
        <p:txBody>
          <a:bodyPr/>
          <a:lstStyle/>
          <a:p>
            <a:endParaRPr lang="de-DE" sz="1350"/>
          </a:p>
        </p:txBody>
      </p:sp>
      <p:sp>
        <p:nvSpPr>
          <p:cNvPr id="36" name="Shape 14">
            <a:extLst>
              <a:ext uri="{FF2B5EF4-FFF2-40B4-BE49-F238E27FC236}">
                <a16:creationId xmlns:a16="http://schemas.microsoft.com/office/drawing/2014/main" id="{53C7E460-08E8-E10D-ADFD-4C980E9016D7}"/>
              </a:ext>
            </a:extLst>
          </p:cNvPr>
          <p:cNvSpPr/>
          <p:nvPr/>
        </p:nvSpPr>
        <p:spPr>
          <a:xfrm>
            <a:off x="345256" y="4001022"/>
            <a:ext cx="57150" cy="662285"/>
          </a:xfrm>
          <a:prstGeom prst="roundRect">
            <a:avLst>
              <a:gd name="adj" fmla="val 80834"/>
            </a:avLst>
          </a:prstGeom>
          <a:solidFill>
            <a:srgbClr val="D7193C"/>
          </a:solidFill>
          <a:ln/>
        </p:spPr>
        <p:txBody>
          <a:bodyPr/>
          <a:lstStyle/>
          <a:p>
            <a:endParaRPr lang="de-DE" sz="135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DD2B7074-29E8-477B-C5CF-5B70307278F1}"/>
              </a:ext>
            </a:extLst>
          </p:cNvPr>
          <p:cNvSpPr/>
          <p:nvPr/>
        </p:nvSpPr>
        <p:spPr>
          <a:xfrm>
            <a:off x="526679" y="4125294"/>
            <a:ext cx="2038721" cy="171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Fehleranfällige Listen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6EE7BA27-ECF1-785D-2B6D-B690ACF2ABF6}"/>
              </a:ext>
            </a:extLst>
          </p:cNvPr>
          <p:cNvSpPr/>
          <p:nvPr/>
        </p:nvSpPr>
        <p:spPr>
          <a:xfrm>
            <a:off x="526679" y="4363121"/>
            <a:ext cx="4653707" cy="17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1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Manuelle Aufzeichnungen sind anfällig für Fehler und schwer nachzuvollziehen.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6" name="Fußzeilenplatzhalter 10">
            <a:extLst>
              <a:ext uri="{FF2B5EF4-FFF2-40B4-BE49-F238E27FC236}">
                <a16:creationId xmlns:a16="http://schemas.microsoft.com/office/drawing/2014/main" id="{D3732920-5004-A0BF-0FDC-46A2AC70FD97}"/>
              </a:ext>
            </a:extLst>
          </p:cNvPr>
          <p:cNvSpPr txBox="1">
            <a:spLocks/>
          </p:cNvSpPr>
          <p:nvPr/>
        </p:nvSpPr>
        <p:spPr>
          <a:xfrm>
            <a:off x="4251833" y="4942591"/>
            <a:ext cx="1439126" cy="15828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750" dirty="0" err="1">
                <a:solidFill>
                  <a:schemeClr val="bg1"/>
                </a:solidFill>
              </a:rPr>
              <a:t>LeihSy</a:t>
            </a:r>
            <a:r>
              <a:rPr lang="de-DE" sz="750" dirty="0">
                <a:solidFill>
                  <a:schemeClr val="bg1"/>
                </a:solidFill>
              </a:rPr>
              <a:t> der Hochschule Esslingen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BBA3536-EEAC-A2B2-6149-0101BDAE04F8}"/>
              </a:ext>
            </a:extLst>
          </p:cNvPr>
          <p:cNvSpPr txBox="1">
            <a:spLocks/>
          </p:cNvSpPr>
          <p:nvPr/>
        </p:nvSpPr>
        <p:spPr>
          <a:xfrm>
            <a:off x="3487947" y="49425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40420-2AC0-4B03-8E28-284AB220E009}" type="datetime1">
              <a:rPr lang="de-DE" sz="750" smtClean="0">
                <a:solidFill>
                  <a:schemeClr val="bg1"/>
                </a:solidFill>
              </a:rPr>
              <a:pPr/>
              <a:t>21.01.2026</a:t>
            </a:fld>
            <a:endParaRPr lang="hr-HR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6869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4E61B3-0731-A336-503C-E3263B1158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48428" y="706406"/>
            <a:ext cx="6775389" cy="296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1AD40-FAE2-35AB-68FA-9D14C735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28" y="343562"/>
            <a:ext cx="6781800" cy="313350"/>
          </a:xfrm>
        </p:spPr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96CEF-8CDF-3AA7-25BC-EB0A0C9A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671" y="1587810"/>
            <a:ext cx="5904657" cy="2664150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/>
                </a:solidFill>
              </a:rPr>
              <a:t>Planung vs. reale Umsetzung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Schwierige Aufwandsschätzung ohne Erfahrungswerte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Lösung</a:t>
            </a:r>
            <a:r>
              <a:rPr lang="de-DE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de-DE" sz="1600" dirty="0">
                <a:solidFill>
                  <a:schemeClr val="tx1"/>
                </a:solidFill>
              </a:rPr>
              <a:t>Anpassung der Anforderungen während der Entwicklung</a:t>
            </a:r>
          </a:p>
          <a:p>
            <a:r>
              <a:rPr lang="de-DE" sz="2000" dirty="0">
                <a:solidFill>
                  <a:schemeClr val="tx1"/>
                </a:solidFill>
              </a:rPr>
              <a:t>Team-Koordination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Paralleles Arbeiten mit Abhängigkeiten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Abstimmung von Schnittstellen und Funktionen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tx1"/>
                </a:solidFill>
              </a:rPr>
              <a:t>Lösung:</a:t>
            </a:r>
            <a:r>
              <a:rPr lang="de-DE" sz="1600" dirty="0">
                <a:solidFill>
                  <a:schemeClr val="tx1"/>
                </a:solidFill>
              </a:rPr>
              <a:t> Einsatz von Postman zur Simulation + regelmäßige Meetings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BD5836-2057-B41C-5670-781DF6533219}"/>
              </a:ext>
            </a:extLst>
          </p:cNvPr>
          <p:cNvSpPr/>
          <p:nvPr/>
        </p:nvSpPr>
        <p:spPr>
          <a:xfrm rot="5400000">
            <a:off x="-2279102" y="2029254"/>
            <a:ext cx="4932562" cy="1151999"/>
          </a:xfrm>
          <a:prstGeom prst="triangl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B8C230-6385-0652-9876-CE16AB26D811}"/>
              </a:ext>
            </a:extLst>
          </p:cNvPr>
          <p:cNvSpPr/>
          <p:nvPr/>
        </p:nvSpPr>
        <p:spPr>
          <a:xfrm rot="5400000">
            <a:off x="-1980111" y="1988242"/>
            <a:ext cx="5135368" cy="1175147"/>
          </a:xfrm>
          <a:custGeom>
            <a:avLst/>
            <a:gdLst>
              <a:gd name="csX0" fmla="*/ 0 w 5135368"/>
              <a:gd name="csY0" fmla="*/ 1175147 h 1175147"/>
              <a:gd name="csX1" fmla="*/ 2567684 w 5135368"/>
              <a:gd name="csY1" fmla="*/ 0 h 1175147"/>
              <a:gd name="csX2" fmla="*/ 5135368 w 5135368"/>
              <a:gd name="csY2" fmla="*/ 1175147 h 1175147"/>
              <a:gd name="csX3" fmla="*/ 4658619 w 5135368"/>
              <a:gd name="csY3" fmla="*/ 1175147 h 1175147"/>
              <a:gd name="csX4" fmla="*/ 2567684 w 5135368"/>
              <a:gd name="csY4" fmla="*/ 218193 h 1175147"/>
              <a:gd name="csX5" fmla="*/ 476749 w 5135368"/>
              <a:gd name="csY5" fmla="*/ 1175147 h 117514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5135368" h="1175147">
                <a:moveTo>
                  <a:pt x="0" y="1175147"/>
                </a:moveTo>
                <a:lnTo>
                  <a:pt x="2567684" y="0"/>
                </a:lnTo>
                <a:lnTo>
                  <a:pt x="5135368" y="1175147"/>
                </a:lnTo>
                <a:lnTo>
                  <a:pt x="4658619" y="1175147"/>
                </a:lnTo>
                <a:lnTo>
                  <a:pt x="2567684" y="218193"/>
                </a:lnTo>
                <a:lnTo>
                  <a:pt x="476749" y="1175147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C2AEEE64-F0FC-17DC-34D5-0510D9DBE86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137556" y="4985217"/>
            <a:ext cx="1382194" cy="158283"/>
          </a:xfrm>
        </p:spPr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0" name="Datumsplatzhalter 12">
            <a:extLst>
              <a:ext uri="{FF2B5EF4-FFF2-40B4-BE49-F238E27FC236}">
                <a16:creationId xmlns:a16="http://schemas.microsoft.com/office/drawing/2014/main" id="{AB3335EA-B830-0437-5FC9-179698B3C7E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16738" y="4985217"/>
            <a:ext cx="720000" cy="158284"/>
          </a:xfrm>
        </p:spPr>
        <p:txBody>
          <a:bodyPr/>
          <a:lstStyle/>
          <a:p>
            <a:fld id="{283721D0-9AE6-4E0A-8B86-F564828C4428}" type="datetime1">
              <a:rPr lang="de-DE" smtClean="0"/>
              <a:t>21.01.2026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016321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E978-E34A-AED9-5D24-14E4A109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F7B5032-00F2-F71F-D310-AD74EF23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1204D87-9D4C-F668-4EBA-9ECDEF99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chemeClr val="tx2"/>
                </a:solidFill>
              </a:rPr>
              <a:t>Lessons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Learned</a:t>
            </a:r>
            <a:endParaRPr lang="de-DE" sz="24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A661E69C-C71B-E959-FFD7-E65B535D5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09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2C1B-03BA-01A4-B071-6D33EAD4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634943-C2C9-2FF6-901B-5A2FFC7AE6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48428" y="706406"/>
            <a:ext cx="6775389" cy="29686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Was wir gelernt haben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F1ACE-1FF9-9855-954D-FD7CD33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428" y="343562"/>
            <a:ext cx="6781800" cy="313350"/>
          </a:xfrm>
        </p:spPr>
        <p:txBody>
          <a:bodyPr/>
          <a:lstStyle/>
          <a:p>
            <a:r>
              <a:rPr lang="de-DE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CE05E-66D9-6985-1065-9FA331D8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495" y="1783080"/>
            <a:ext cx="6061465" cy="1907177"/>
          </a:xfrm>
        </p:spPr>
        <p:txBody>
          <a:bodyPr>
            <a:normAutofit/>
          </a:bodyPr>
          <a:lstStyle/>
          <a:p>
            <a:r>
              <a:rPr lang="de-DE" sz="2200" dirty="0">
                <a:solidFill>
                  <a:schemeClr val="tx1"/>
                </a:solidFill>
              </a:rPr>
              <a:t>Einsatz moderner Technologien und Frameworks</a:t>
            </a:r>
          </a:p>
          <a:p>
            <a:r>
              <a:rPr lang="de-DE" sz="2200" dirty="0">
                <a:solidFill>
                  <a:schemeClr val="tx1"/>
                </a:solidFill>
              </a:rPr>
              <a:t>Verständnis von Fullstack-Architektur</a:t>
            </a:r>
          </a:p>
          <a:p>
            <a:r>
              <a:rPr lang="de-DE" sz="2200" dirty="0">
                <a:solidFill>
                  <a:schemeClr val="tx1"/>
                </a:solidFill>
              </a:rPr>
              <a:t>Planung von Zeit und Ressourcen</a:t>
            </a:r>
          </a:p>
          <a:p>
            <a:r>
              <a:rPr lang="de-DE" sz="2200" dirty="0">
                <a:solidFill>
                  <a:schemeClr val="tx1"/>
                </a:solidFill>
              </a:rPr>
              <a:t>Analyse und Priorisierung von Anforderungen</a:t>
            </a:r>
          </a:p>
          <a:p>
            <a:r>
              <a:rPr lang="de-DE" sz="2200" dirty="0">
                <a:solidFill>
                  <a:schemeClr val="tx1"/>
                </a:solidFill>
              </a:rPr>
              <a:t>Zusammenarbeit und Aufgabenverteilung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D8C6166-060C-9B1D-16D4-EDB60430B21C}"/>
              </a:ext>
            </a:extLst>
          </p:cNvPr>
          <p:cNvSpPr/>
          <p:nvPr/>
        </p:nvSpPr>
        <p:spPr>
          <a:xfrm rot="5400000">
            <a:off x="-2271809" y="2013945"/>
            <a:ext cx="4932562" cy="1151999"/>
          </a:xfrm>
          <a:prstGeom prst="triangle">
            <a:avLst/>
          </a:prstGeom>
          <a:gradFill>
            <a:gsLst>
              <a:gs pos="100000">
                <a:schemeClr val="accent1"/>
              </a:gs>
              <a:gs pos="0">
                <a:schemeClr val="tx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C2CC8E-905D-88BB-6977-2AA8A47BDE2C}"/>
              </a:ext>
            </a:extLst>
          </p:cNvPr>
          <p:cNvSpPr/>
          <p:nvPr/>
        </p:nvSpPr>
        <p:spPr>
          <a:xfrm rot="5400000">
            <a:off x="-1980111" y="1988242"/>
            <a:ext cx="5135368" cy="1175147"/>
          </a:xfrm>
          <a:custGeom>
            <a:avLst/>
            <a:gdLst>
              <a:gd name="csX0" fmla="*/ 0 w 5135368"/>
              <a:gd name="csY0" fmla="*/ 1175147 h 1175147"/>
              <a:gd name="csX1" fmla="*/ 2567684 w 5135368"/>
              <a:gd name="csY1" fmla="*/ 0 h 1175147"/>
              <a:gd name="csX2" fmla="*/ 5135368 w 5135368"/>
              <a:gd name="csY2" fmla="*/ 1175147 h 1175147"/>
              <a:gd name="csX3" fmla="*/ 4658619 w 5135368"/>
              <a:gd name="csY3" fmla="*/ 1175147 h 1175147"/>
              <a:gd name="csX4" fmla="*/ 2567684 w 5135368"/>
              <a:gd name="csY4" fmla="*/ 218193 h 1175147"/>
              <a:gd name="csX5" fmla="*/ 476749 w 5135368"/>
              <a:gd name="csY5" fmla="*/ 1175147 h 117514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5135368" h="1175147">
                <a:moveTo>
                  <a:pt x="0" y="1175147"/>
                </a:moveTo>
                <a:lnTo>
                  <a:pt x="2567684" y="0"/>
                </a:lnTo>
                <a:lnTo>
                  <a:pt x="5135368" y="1175147"/>
                </a:lnTo>
                <a:lnTo>
                  <a:pt x="4658619" y="1175147"/>
                </a:lnTo>
                <a:lnTo>
                  <a:pt x="2567684" y="218193"/>
                </a:lnTo>
                <a:lnTo>
                  <a:pt x="476749" y="1175147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tx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9" name="Fußzeilenplatzhalter 10">
            <a:extLst>
              <a:ext uri="{FF2B5EF4-FFF2-40B4-BE49-F238E27FC236}">
                <a16:creationId xmlns:a16="http://schemas.microsoft.com/office/drawing/2014/main" id="{861644FE-57C9-8645-706E-C10755B5EB6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137556" y="4985217"/>
            <a:ext cx="1382194" cy="158283"/>
          </a:xfrm>
        </p:spPr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0" name="Datumsplatzhalter 12">
            <a:extLst>
              <a:ext uri="{FF2B5EF4-FFF2-40B4-BE49-F238E27FC236}">
                <a16:creationId xmlns:a16="http://schemas.microsoft.com/office/drawing/2014/main" id="{31CC19FD-E495-999D-8F92-033C33A23BB9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16738" y="4985217"/>
            <a:ext cx="720000" cy="158284"/>
          </a:xfrm>
        </p:spPr>
        <p:txBody>
          <a:bodyPr/>
          <a:lstStyle/>
          <a:p>
            <a:fld id="{37DC5422-D41D-4C6C-ADCF-829EC8936807}" type="datetime1">
              <a:rPr lang="de-DE" smtClean="0"/>
              <a:t>21.01.2026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397885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3C8C-14A7-DF47-FF75-5738B3AE2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D3D9CA-A3B7-88C2-B5F2-774812E7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3EB7E7-8726-FBEA-21E2-B9A59038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84DF6428-73A0-893E-AFFC-FA41B330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7693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AB092D-D261-0878-AB8B-11BB6CE27148}"/>
              </a:ext>
            </a:extLst>
          </p:cNvPr>
          <p:cNvSpPr/>
          <p:nvPr/>
        </p:nvSpPr>
        <p:spPr>
          <a:xfrm>
            <a:off x="128757" y="1377608"/>
            <a:ext cx="1528603" cy="3066350"/>
          </a:xfrm>
          <a:custGeom>
            <a:avLst/>
            <a:gdLst>
              <a:gd name="csX0" fmla="*/ 594605 w 1528603"/>
              <a:gd name="csY0" fmla="*/ 2025296 h 3066350"/>
              <a:gd name="csX1" fmla="*/ 420024 w 1528603"/>
              <a:gd name="csY1" fmla="*/ 2385296 h 3066350"/>
              <a:gd name="csX2" fmla="*/ 594605 w 1528603"/>
              <a:gd name="csY2" fmla="*/ 2745296 h 3066350"/>
              <a:gd name="csX3" fmla="*/ 1083434 w 1528603"/>
              <a:gd name="csY3" fmla="*/ 2745296 h 3066350"/>
              <a:gd name="csX4" fmla="*/ 1258015 w 1528603"/>
              <a:gd name="csY4" fmla="*/ 2385296 h 3066350"/>
              <a:gd name="csX5" fmla="*/ 1083434 w 1528603"/>
              <a:gd name="csY5" fmla="*/ 2025296 h 3066350"/>
              <a:gd name="csX6" fmla="*/ 594605 w 1528603"/>
              <a:gd name="csY6" fmla="*/ 1131917 h 3066350"/>
              <a:gd name="csX7" fmla="*/ 420024 w 1528603"/>
              <a:gd name="csY7" fmla="*/ 1491917 h 3066350"/>
              <a:gd name="csX8" fmla="*/ 594605 w 1528603"/>
              <a:gd name="csY8" fmla="*/ 1851917 h 3066350"/>
              <a:gd name="csX9" fmla="*/ 1083434 w 1528603"/>
              <a:gd name="csY9" fmla="*/ 1851917 h 3066350"/>
              <a:gd name="csX10" fmla="*/ 1258015 w 1528603"/>
              <a:gd name="csY10" fmla="*/ 1491917 h 3066350"/>
              <a:gd name="csX11" fmla="*/ 1083434 w 1528603"/>
              <a:gd name="csY11" fmla="*/ 1131917 h 3066350"/>
              <a:gd name="csX12" fmla="*/ 608104 w 1528603"/>
              <a:gd name="csY12" fmla="*/ 269681 h 3066350"/>
              <a:gd name="csX13" fmla="*/ 433523 w 1528603"/>
              <a:gd name="csY13" fmla="*/ 629681 h 3066350"/>
              <a:gd name="csX14" fmla="*/ 608104 w 1528603"/>
              <a:gd name="csY14" fmla="*/ 989681 h 3066350"/>
              <a:gd name="csX15" fmla="*/ 1096934 w 1528603"/>
              <a:gd name="csY15" fmla="*/ 989681 h 3066350"/>
              <a:gd name="csX16" fmla="*/ 1271514 w 1528603"/>
              <a:gd name="csY16" fmla="*/ 629681 h 3066350"/>
              <a:gd name="csX17" fmla="*/ 1096934 w 1528603"/>
              <a:gd name="csY17" fmla="*/ 269681 h 3066350"/>
              <a:gd name="csX18" fmla="*/ 398660 w 1528603"/>
              <a:gd name="csY18" fmla="*/ 0 h 3066350"/>
              <a:gd name="csX19" fmla="*/ 530345 w 1528603"/>
              <a:gd name="csY19" fmla="*/ 0 h 3066350"/>
              <a:gd name="csX20" fmla="*/ 619198 w 1528603"/>
              <a:gd name="csY20" fmla="*/ 177705 h 3066350"/>
              <a:gd name="csX21" fmla="*/ 1123198 w 1528603"/>
              <a:gd name="csY21" fmla="*/ 177705 h 3066350"/>
              <a:gd name="csX22" fmla="*/ 1212050 w 1528603"/>
              <a:gd name="csY22" fmla="*/ 0 h 3066350"/>
              <a:gd name="csX23" fmla="*/ 1287406 w 1528603"/>
              <a:gd name="csY23" fmla="*/ 0 h 3066350"/>
              <a:gd name="csX24" fmla="*/ 1161714 w 1528603"/>
              <a:gd name="csY24" fmla="*/ 251383 h 3066350"/>
              <a:gd name="csX25" fmla="*/ 1341714 w 1528603"/>
              <a:gd name="csY25" fmla="*/ 611383 h 3066350"/>
              <a:gd name="csX26" fmla="*/ 1528603 w 1528603"/>
              <a:gd name="csY26" fmla="*/ 611383 h 3066350"/>
              <a:gd name="csX27" fmla="*/ 1528603 w 1528603"/>
              <a:gd name="csY27" fmla="*/ 720000 h 3066350"/>
              <a:gd name="csX28" fmla="*/ 1341714 w 1528603"/>
              <a:gd name="csY28" fmla="*/ 720000 h 3066350"/>
              <a:gd name="csX29" fmla="*/ 1161714 w 1528603"/>
              <a:gd name="csY29" fmla="*/ 1080000 h 3066350"/>
              <a:gd name="csX30" fmla="*/ 1341714 w 1528603"/>
              <a:gd name="csY30" fmla="*/ 1440000 h 3066350"/>
              <a:gd name="csX31" fmla="*/ 1528603 w 1528603"/>
              <a:gd name="csY31" fmla="*/ 1440000 h 3066350"/>
              <a:gd name="csX32" fmla="*/ 1528603 w 1528603"/>
              <a:gd name="csY32" fmla="*/ 1587630 h 3066350"/>
              <a:gd name="csX33" fmla="*/ 1327318 w 1528603"/>
              <a:gd name="csY33" fmla="*/ 1587630 h 3066350"/>
              <a:gd name="csX34" fmla="*/ 1147318 w 1528603"/>
              <a:gd name="csY34" fmla="*/ 1947630 h 3066350"/>
              <a:gd name="csX35" fmla="*/ 1327318 w 1528603"/>
              <a:gd name="csY35" fmla="*/ 2307630 h 3066350"/>
              <a:gd name="csX36" fmla="*/ 1528603 w 1528603"/>
              <a:gd name="csY36" fmla="*/ 2307630 h 3066350"/>
              <a:gd name="csX37" fmla="*/ 1528603 w 1528603"/>
              <a:gd name="csY37" fmla="*/ 2413292 h 3066350"/>
              <a:gd name="csX38" fmla="*/ 1327318 w 1528603"/>
              <a:gd name="csY38" fmla="*/ 2413292 h 3066350"/>
              <a:gd name="csX39" fmla="*/ 1147318 w 1528603"/>
              <a:gd name="csY39" fmla="*/ 2773292 h 3066350"/>
              <a:gd name="csX40" fmla="*/ 1293847 w 1528603"/>
              <a:gd name="csY40" fmla="*/ 3066350 h 3066350"/>
              <a:gd name="csX41" fmla="*/ 1172746 w 1528603"/>
              <a:gd name="csY41" fmla="*/ 3066350 h 3066350"/>
              <a:gd name="csX42" fmla="*/ 1075810 w 1528603"/>
              <a:gd name="csY42" fmla="*/ 2872478 h 3066350"/>
              <a:gd name="csX43" fmla="*/ 571810 w 1528603"/>
              <a:gd name="csY43" fmla="*/ 2872478 h 3066350"/>
              <a:gd name="csX44" fmla="*/ 474874 w 1528603"/>
              <a:gd name="csY44" fmla="*/ 3066350 h 3066350"/>
              <a:gd name="csX45" fmla="*/ 353269 w 1528603"/>
              <a:gd name="csY45" fmla="*/ 3066350 h 3066350"/>
              <a:gd name="csX46" fmla="*/ 497052 w 1528603"/>
              <a:gd name="csY46" fmla="*/ 2778783 h 3066350"/>
              <a:gd name="csX47" fmla="*/ 317052 w 1528603"/>
              <a:gd name="csY47" fmla="*/ 2418783 h 3066350"/>
              <a:gd name="csX48" fmla="*/ 0 w 1528603"/>
              <a:gd name="csY48" fmla="*/ 2418783 h 3066350"/>
              <a:gd name="csX49" fmla="*/ 0 w 1528603"/>
              <a:gd name="csY49" fmla="*/ 2307630 h 3066350"/>
              <a:gd name="csX50" fmla="*/ 309854 w 1528603"/>
              <a:gd name="csY50" fmla="*/ 2307630 h 3066350"/>
              <a:gd name="csX51" fmla="*/ 489854 w 1528603"/>
              <a:gd name="csY51" fmla="*/ 1947630 h 3066350"/>
              <a:gd name="csX52" fmla="*/ 309854 w 1528603"/>
              <a:gd name="csY52" fmla="*/ 1587630 h 3066350"/>
              <a:gd name="csX53" fmla="*/ 0 w 1528603"/>
              <a:gd name="csY53" fmla="*/ 1587630 h 3066350"/>
              <a:gd name="csX54" fmla="*/ 0 w 1528603"/>
              <a:gd name="csY54" fmla="*/ 1435230 h 3066350"/>
              <a:gd name="csX55" fmla="*/ 309855 w 1528603"/>
              <a:gd name="csY55" fmla="*/ 1435230 h 3066350"/>
              <a:gd name="csX56" fmla="*/ 489854 w 1528603"/>
              <a:gd name="csY56" fmla="*/ 1075230 h 3066350"/>
              <a:gd name="csX57" fmla="*/ 309855 w 1528603"/>
              <a:gd name="csY57" fmla="*/ 715230 h 3066350"/>
              <a:gd name="csX58" fmla="*/ 0 w 1528603"/>
              <a:gd name="csY58" fmla="*/ 715230 h 3066350"/>
              <a:gd name="csX59" fmla="*/ 0 w 1528603"/>
              <a:gd name="csY59" fmla="*/ 556785 h 3066350"/>
              <a:gd name="csX60" fmla="*/ 317053 w 1528603"/>
              <a:gd name="csY60" fmla="*/ 556785 h 3066350"/>
              <a:gd name="csX61" fmla="*/ 497053 w 1528603"/>
              <a:gd name="csY61" fmla="*/ 196785 h 30663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</a:cxnLst>
            <a:rect l="l" t="t" r="r" b="b"/>
            <a:pathLst>
              <a:path w="1528603" h="3066350">
                <a:moveTo>
                  <a:pt x="594605" y="2025296"/>
                </a:moveTo>
                <a:lnTo>
                  <a:pt x="420024" y="2385296"/>
                </a:lnTo>
                <a:lnTo>
                  <a:pt x="594605" y="2745296"/>
                </a:lnTo>
                <a:lnTo>
                  <a:pt x="1083434" y="2745296"/>
                </a:lnTo>
                <a:lnTo>
                  <a:pt x="1258015" y="2385296"/>
                </a:lnTo>
                <a:lnTo>
                  <a:pt x="1083434" y="2025296"/>
                </a:lnTo>
                <a:close/>
                <a:moveTo>
                  <a:pt x="594605" y="1131917"/>
                </a:moveTo>
                <a:lnTo>
                  <a:pt x="420024" y="1491917"/>
                </a:lnTo>
                <a:lnTo>
                  <a:pt x="594605" y="1851917"/>
                </a:lnTo>
                <a:lnTo>
                  <a:pt x="1083434" y="1851917"/>
                </a:lnTo>
                <a:lnTo>
                  <a:pt x="1258015" y="1491917"/>
                </a:lnTo>
                <a:lnTo>
                  <a:pt x="1083434" y="1131917"/>
                </a:lnTo>
                <a:close/>
                <a:moveTo>
                  <a:pt x="608104" y="269681"/>
                </a:moveTo>
                <a:lnTo>
                  <a:pt x="433523" y="629681"/>
                </a:lnTo>
                <a:lnTo>
                  <a:pt x="608104" y="989681"/>
                </a:lnTo>
                <a:lnTo>
                  <a:pt x="1096934" y="989681"/>
                </a:lnTo>
                <a:lnTo>
                  <a:pt x="1271514" y="629681"/>
                </a:lnTo>
                <a:lnTo>
                  <a:pt x="1096934" y="269681"/>
                </a:lnTo>
                <a:close/>
                <a:moveTo>
                  <a:pt x="398660" y="0"/>
                </a:moveTo>
                <a:lnTo>
                  <a:pt x="530345" y="0"/>
                </a:lnTo>
                <a:lnTo>
                  <a:pt x="619198" y="177705"/>
                </a:lnTo>
                <a:lnTo>
                  <a:pt x="1123198" y="177705"/>
                </a:lnTo>
                <a:lnTo>
                  <a:pt x="1212050" y="0"/>
                </a:lnTo>
                <a:lnTo>
                  <a:pt x="1287406" y="0"/>
                </a:lnTo>
                <a:lnTo>
                  <a:pt x="1161714" y="251383"/>
                </a:lnTo>
                <a:lnTo>
                  <a:pt x="1341714" y="611383"/>
                </a:lnTo>
                <a:lnTo>
                  <a:pt x="1528603" y="611383"/>
                </a:lnTo>
                <a:lnTo>
                  <a:pt x="1528603" y="720000"/>
                </a:lnTo>
                <a:lnTo>
                  <a:pt x="1341714" y="720000"/>
                </a:lnTo>
                <a:lnTo>
                  <a:pt x="1161714" y="1080000"/>
                </a:lnTo>
                <a:lnTo>
                  <a:pt x="1341714" y="1440000"/>
                </a:lnTo>
                <a:lnTo>
                  <a:pt x="1528603" y="1440000"/>
                </a:lnTo>
                <a:lnTo>
                  <a:pt x="1528603" y="1587630"/>
                </a:lnTo>
                <a:lnTo>
                  <a:pt x="1327318" y="1587630"/>
                </a:lnTo>
                <a:lnTo>
                  <a:pt x="1147318" y="1947630"/>
                </a:lnTo>
                <a:lnTo>
                  <a:pt x="1327318" y="2307630"/>
                </a:lnTo>
                <a:lnTo>
                  <a:pt x="1528603" y="2307630"/>
                </a:lnTo>
                <a:lnTo>
                  <a:pt x="1528603" y="2413292"/>
                </a:lnTo>
                <a:lnTo>
                  <a:pt x="1327318" y="2413292"/>
                </a:lnTo>
                <a:lnTo>
                  <a:pt x="1147318" y="2773292"/>
                </a:lnTo>
                <a:lnTo>
                  <a:pt x="1293847" y="3066350"/>
                </a:lnTo>
                <a:lnTo>
                  <a:pt x="1172746" y="3066350"/>
                </a:lnTo>
                <a:lnTo>
                  <a:pt x="1075810" y="2872478"/>
                </a:lnTo>
                <a:lnTo>
                  <a:pt x="571810" y="2872478"/>
                </a:lnTo>
                <a:lnTo>
                  <a:pt x="474874" y="3066350"/>
                </a:lnTo>
                <a:lnTo>
                  <a:pt x="353269" y="3066350"/>
                </a:lnTo>
                <a:lnTo>
                  <a:pt x="497052" y="2778783"/>
                </a:lnTo>
                <a:lnTo>
                  <a:pt x="317052" y="2418783"/>
                </a:lnTo>
                <a:lnTo>
                  <a:pt x="0" y="2418783"/>
                </a:lnTo>
                <a:lnTo>
                  <a:pt x="0" y="2307630"/>
                </a:lnTo>
                <a:lnTo>
                  <a:pt x="309854" y="2307630"/>
                </a:lnTo>
                <a:lnTo>
                  <a:pt x="489854" y="1947630"/>
                </a:lnTo>
                <a:lnTo>
                  <a:pt x="309854" y="1587630"/>
                </a:lnTo>
                <a:lnTo>
                  <a:pt x="0" y="1587630"/>
                </a:lnTo>
                <a:lnTo>
                  <a:pt x="0" y="1435230"/>
                </a:lnTo>
                <a:lnTo>
                  <a:pt x="309855" y="1435230"/>
                </a:lnTo>
                <a:lnTo>
                  <a:pt x="489854" y="1075230"/>
                </a:lnTo>
                <a:lnTo>
                  <a:pt x="309855" y="715230"/>
                </a:lnTo>
                <a:lnTo>
                  <a:pt x="0" y="715230"/>
                </a:lnTo>
                <a:lnTo>
                  <a:pt x="0" y="556785"/>
                </a:lnTo>
                <a:lnTo>
                  <a:pt x="317053" y="556785"/>
                </a:lnTo>
                <a:lnTo>
                  <a:pt x="497053" y="196785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4C9523-F64E-6C8D-AD29-2AF2711B11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Wie es weiter geht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49064-B151-551E-1319-B313B89B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59" name="Inhaltsplatzhalter 5">
            <a:extLst>
              <a:ext uri="{FF2B5EF4-FFF2-40B4-BE49-F238E27FC236}">
                <a16:creationId xmlns:a16="http://schemas.microsoft.com/office/drawing/2014/main" id="{291379C4-B730-CDBA-1E8B-D8EB77FC3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080" y="1279976"/>
            <a:ext cx="5213702" cy="3102305"/>
          </a:xfrm>
        </p:spPr>
        <p:txBody>
          <a:bodyPr>
            <a:normAutofit/>
          </a:bodyPr>
          <a:lstStyle/>
          <a:p>
            <a:pPr marL="535782" lvl="3" indent="0">
              <a:buNone/>
            </a:pPr>
            <a:endParaRPr lang="de-DE" sz="2000" dirty="0">
              <a:solidFill>
                <a:schemeClr val="tx1"/>
              </a:solidFill>
            </a:endParaRP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Performance: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Caching</a:t>
            </a: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Datenmanagement: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Aufräumroutinen für die Datenbank</a:t>
            </a:r>
          </a:p>
          <a:p>
            <a:pPr lvl="2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Funktionen: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Projektbudget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Verleihergruppen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1"/>
                </a:solidFill>
              </a:rPr>
              <a:t>Verlängerung der Ausleihen</a:t>
            </a:r>
          </a:p>
        </p:txBody>
      </p:sp>
      <p:pic>
        <p:nvPicPr>
          <p:cNvPr id="62" name="Graphic 61" descr="Add with solid fill">
            <a:extLst>
              <a:ext uri="{FF2B5EF4-FFF2-40B4-BE49-F238E27FC236}">
                <a16:creationId xmlns:a16="http://schemas.microsoft.com/office/drawing/2014/main" id="{043317DE-77FD-C21A-AD47-CC331178B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21" y="3517474"/>
            <a:ext cx="564521" cy="564521"/>
          </a:xfrm>
          <a:prstGeom prst="rect">
            <a:avLst/>
          </a:prstGeom>
        </p:spPr>
      </p:pic>
      <p:pic>
        <p:nvPicPr>
          <p:cNvPr id="64" name="Graphic 63" descr="Database with solid fill">
            <a:extLst>
              <a:ext uri="{FF2B5EF4-FFF2-40B4-BE49-F238E27FC236}">
                <a16:creationId xmlns:a16="http://schemas.microsoft.com/office/drawing/2014/main" id="{E60FA3AE-D07C-137B-EFFF-12D6A8C4B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26" y="2571750"/>
            <a:ext cx="564522" cy="564522"/>
          </a:xfrm>
          <a:prstGeom prst="rect">
            <a:avLst/>
          </a:prstGeom>
        </p:spPr>
      </p:pic>
      <p:pic>
        <p:nvPicPr>
          <p:cNvPr id="66" name="Graphic 65" descr="Gauge with solid fill">
            <a:extLst>
              <a:ext uri="{FF2B5EF4-FFF2-40B4-BE49-F238E27FC236}">
                <a16:creationId xmlns:a16="http://schemas.microsoft.com/office/drawing/2014/main" id="{371AE7A4-8747-E766-8600-BAE19B76E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126" y="1672176"/>
            <a:ext cx="578916" cy="578916"/>
          </a:xfrm>
          <a:prstGeom prst="rect">
            <a:avLst/>
          </a:prstGeom>
        </p:spPr>
      </p:pic>
      <p:sp>
        <p:nvSpPr>
          <p:cNvPr id="7" name="Fußzeilenplatzhalter 10">
            <a:extLst>
              <a:ext uri="{FF2B5EF4-FFF2-40B4-BE49-F238E27FC236}">
                <a16:creationId xmlns:a16="http://schemas.microsoft.com/office/drawing/2014/main" id="{16D7CC4A-08CC-CBDE-FC7C-FAA9A11C03C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137556" y="4985217"/>
            <a:ext cx="1382194" cy="158283"/>
          </a:xfrm>
        </p:spPr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Datumsplatzhalter 12">
            <a:extLst>
              <a:ext uri="{FF2B5EF4-FFF2-40B4-BE49-F238E27FC236}">
                <a16:creationId xmlns:a16="http://schemas.microsoft.com/office/drawing/2014/main" id="{42CBB149-E65E-06E3-31BF-F9B55F95ACD2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16738" y="4985217"/>
            <a:ext cx="720000" cy="158284"/>
          </a:xfrm>
        </p:spPr>
        <p:txBody>
          <a:bodyPr/>
          <a:lstStyle/>
          <a:p>
            <a:fld id="{7CD46F33-23AB-49B1-9D2D-17DF8635BDCA}" type="datetime1">
              <a:rPr lang="de-DE" smtClean="0"/>
              <a:t>21.01.2026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9383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01D2C39-19E1-F284-633F-0AD56840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690" y="524613"/>
            <a:ext cx="5018620" cy="1160933"/>
          </a:xfrm>
        </p:spPr>
        <p:txBody>
          <a:bodyPr/>
          <a:lstStyle/>
          <a:p>
            <a:r>
              <a:rPr lang="de-DE" sz="4000" dirty="0">
                <a:solidFill>
                  <a:srgbClr val="FFFFFF"/>
                </a:solidFill>
              </a:rPr>
              <a:t>Vielen dank für ihre Aufmerksamkeit : )</a:t>
            </a:r>
          </a:p>
        </p:txBody>
      </p:sp>
      <p:sp>
        <p:nvSpPr>
          <p:cNvPr id="3" name="Fußzeilenplatzhalter 10">
            <a:extLst>
              <a:ext uri="{FF2B5EF4-FFF2-40B4-BE49-F238E27FC236}">
                <a16:creationId xmlns:a16="http://schemas.microsoft.com/office/drawing/2014/main" id="{C50A8EB5-386E-47B0-A3B2-CD83269AAB4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6137556" y="4985217"/>
            <a:ext cx="1382194" cy="158283"/>
          </a:xfrm>
        </p:spPr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4" name="Datumsplatzhalter 12">
            <a:extLst>
              <a:ext uri="{FF2B5EF4-FFF2-40B4-BE49-F238E27FC236}">
                <a16:creationId xmlns:a16="http://schemas.microsoft.com/office/drawing/2014/main" id="{46370141-DE03-C4CA-905E-DDF748199642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316738" y="4985217"/>
            <a:ext cx="720000" cy="158284"/>
          </a:xfrm>
        </p:spPr>
        <p:txBody>
          <a:bodyPr/>
          <a:lstStyle/>
          <a:p>
            <a:fld id="{50226A57-B379-43FB-88FF-08C02DE5A975}" type="datetime1">
              <a:rPr lang="de-DE" smtClean="0"/>
              <a:t>21.01.2026</a:t>
            </a:fld>
            <a:endParaRPr lang="hr-HR" dirty="0"/>
          </a:p>
        </p:txBody>
      </p:sp>
      <p:pic>
        <p:nvPicPr>
          <p:cNvPr id="3078" name="Picture 6" descr="Meme: &quot;END OF PRESENTATION PLEASE, DON'T ASK DIFFICULT QUESTIONS&quot; - All  Templates - Meme-arsenal.com">
            <a:extLst>
              <a:ext uri="{FF2B5EF4-FFF2-40B4-BE49-F238E27FC236}">
                <a16:creationId xmlns:a16="http://schemas.microsoft.com/office/drawing/2014/main" id="{AC1EC97B-5E0D-846A-FCF8-4CF9E1D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10" y="2048699"/>
            <a:ext cx="3414979" cy="20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7608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3D6B-ACFA-F79E-A953-5C41C178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CC488C0F-5B2C-63FA-D5CB-71547F4DF7C9}"/>
              </a:ext>
            </a:extLst>
          </p:cNvPr>
          <p:cNvSpPr/>
          <p:nvPr/>
        </p:nvSpPr>
        <p:spPr>
          <a:xfrm>
            <a:off x="359545" y="480120"/>
            <a:ext cx="4945112" cy="68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LeihSy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: Die 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digitale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Antwort</a:t>
            </a:r>
            <a:endParaRPr lang="en-US" sz="3200" dirty="0"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C830487-0CAF-D24A-3975-1AAD4BFE4A09}"/>
              </a:ext>
            </a:extLst>
          </p:cNvPr>
          <p:cNvSpPr/>
          <p:nvPr/>
        </p:nvSpPr>
        <p:spPr>
          <a:xfrm>
            <a:off x="1144266" y="1279103"/>
            <a:ext cx="1823591" cy="18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100% Digitaler Workflow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57261D3-3340-3985-DB5F-EF9055002A61}"/>
              </a:ext>
            </a:extLst>
          </p:cNvPr>
          <p:cNvSpPr/>
          <p:nvPr/>
        </p:nvSpPr>
        <p:spPr>
          <a:xfrm>
            <a:off x="1144267" y="1539628"/>
            <a:ext cx="4149179" cy="192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Komplette Digitalisierung aller Leihprozesse für maximale Effizienz.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8DA52E8-BB00-835A-D04D-F0817BC04C69}"/>
              </a:ext>
            </a:extLst>
          </p:cNvPr>
          <p:cNvSpPr/>
          <p:nvPr/>
        </p:nvSpPr>
        <p:spPr>
          <a:xfrm>
            <a:off x="1144266" y="2001812"/>
            <a:ext cx="1728043" cy="18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Hochschul-Login (SSO)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33E79B5-9924-812C-EA0E-A60C231AF3D2}"/>
              </a:ext>
            </a:extLst>
          </p:cNvPr>
          <p:cNvSpPr/>
          <p:nvPr/>
        </p:nvSpPr>
        <p:spPr>
          <a:xfrm>
            <a:off x="1144267" y="2262337"/>
            <a:ext cx="4149179" cy="38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Nahtlose Integration in bestehende Hochschulsysteme für einfache Authentifizierung.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62FC83A-FBA9-4C7B-DBAD-3F6F976BAE72}"/>
              </a:ext>
            </a:extLst>
          </p:cNvPr>
          <p:cNvSpPr/>
          <p:nvPr/>
        </p:nvSpPr>
        <p:spPr>
          <a:xfrm>
            <a:off x="1144265" y="2888605"/>
            <a:ext cx="2519883" cy="18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Echtzeit-Verfügbarkeit &amp; Kalender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3EE6A13-3CDA-D5EE-EB22-5E2D465ABFA9}"/>
              </a:ext>
            </a:extLst>
          </p:cNvPr>
          <p:cNvSpPr/>
          <p:nvPr/>
        </p:nvSpPr>
        <p:spPr>
          <a:xfrm>
            <a:off x="1144267" y="3149130"/>
            <a:ext cx="4149179" cy="38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Immer aktuelle Informationen über den Status der Leihgüter und deren Rückgabe.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43E6992-C1DE-9EE8-4AF5-C6D8AA08F6EA}"/>
              </a:ext>
            </a:extLst>
          </p:cNvPr>
          <p:cNvSpPr/>
          <p:nvPr/>
        </p:nvSpPr>
        <p:spPr>
          <a:xfrm>
            <a:off x="1144265" y="3775397"/>
            <a:ext cx="2244849" cy="18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Automatisches E-Mail-System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E561A625-8B06-C087-330B-5BE636093171}"/>
              </a:ext>
            </a:extLst>
          </p:cNvPr>
          <p:cNvSpPr/>
          <p:nvPr/>
        </p:nvSpPr>
        <p:spPr>
          <a:xfrm>
            <a:off x="1144267" y="4035922"/>
            <a:ext cx="4149179" cy="385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Automatisierte Benachrichtigungen und Erinnerungen zur Fristeinhaltung.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07C54BA-A668-0DC2-C48F-6A37C00F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6" y="1158703"/>
            <a:ext cx="602308" cy="722709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F6D2E412-5DB9-CB55-DAD5-F4F18CCF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6" y="1881411"/>
            <a:ext cx="602308" cy="886793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3AA6CB5B-88C0-D74B-5DFF-C8F7BD53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6" y="2768204"/>
            <a:ext cx="602308" cy="886793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15300DDD-CACB-0B31-63B1-1C7F6B903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56" y="3654996"/>
            <a:ext cx="602308" cy="886793"/>
          </a:xfrm>
          <a:prstGeom prst="rect">
            <a:avLst/>
          </a:prstGeom>
        </p:spPr>
      </p:pic>
      <p:sp>
        <p:nvSpPr>
          <p:cNvPr id="2" name="Fußzeilenplatzhalter 10">
            <a:extLst>
              <a:ext uri="{FF2B5EF4-FFF2-40B4-BE49-F238E27FC236}">
                <a16:creationId xmlns:a16="http://schemas.microsoft.com/office/drawing/2014/main" id="{5B671285-D57B-83D4-46BB-B19DAC6A28F5}"/>
              </a:ext>
            </a:extLst>
          </p:cNvPr>
          <p:cNvSpPr txBox="1">
            <a:spLocks/>
          </p:cNvSpPr>
          <p:nvPr/>
        </p:nvSpPr>
        <p:spPr>
          <a:xfrm>
            <a:off x="6080624" y="4942591"/>
            <a:ext cx="1439126" cy="15828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750" dirty="0" err="1">
                <a:solidFill>
                  <a:schemeClr val="bg1"/>
                </a:solidFill>
              </a:rPr>
              <a:t>LeihSy</a:t>
            </a:r>
            <a:r>
              <a:rPr lang="de-DE" sz="750" dirty="0">
                <a:solidFill>
                  <a:schemeClr val="bg1"/>
                </a:solidFill>
              </a:rPr>
              <a:t> der Hochschule Esslingen</a:t>
            </a:r>
          </a:p>
        </p:txBody>
      </p:sp>
      <p:sp>
        <p:nvSpPr>
          <p:cNvPr id="5" name="Datumsplatzhalter 12">
            <a:extLst>
              <a:ext uri="{FF2B5EF4-FFF2-40B4-BE49-F238E27FC236}">
                <a16:creationId xmlns:a16="http://schemas.microsoft.com/office/drawing/2014/main" id="{2A46CE92-62AB-5460-5C4E-ADABAF6F3ABD}"/>
              </a:ext>
            </a:extLst>
          </p:cNvPr>
          <p:cNvSpPr txBox="1">
            <a:spLocks/>
          </p:cNvSpPr>
          <p:nvPr/>
        </p:nvSpPr>
        <p:spPr>
          <a:xfrm>
            <a:off x="5316738" y="49425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40420-2AC0-4B03-8E28-284AB220E009}" type="datetime1">
              <a:rPr lang="de-DE" sz="750" smtClean="0">
                <a:solidFill>
                  <a:schemeClr val="bg1"/>
                </a:solidFill>
              </a:rPr>
              <a:pPr/>
              <a:t>21.01.2026</a:t>
            </a:fld>
            <a:endParaRPr lang="hr-HR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221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F97C-8FC6-3707-1C55-AA457C9B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F42D4C52-7338-F4B8-33B6-AE4F57282C7B}"/>
              </a:ext>
            </a:extLst>
          </p:cNvPr>
          <p:cNvSpPr/>
          <p:nvPr/>
        </p:nvSpPr>
        <p:spPr>
          <a:xfrm>
            <a:off x="359545" y="480121"/>
            <a:ext cx="4945112" cy="101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LeihSy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: Für 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jede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Zielgruppe</a:t>
            </a:r>
            <a:r>
              <a:rPr lang="en-US" sz="3200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optimiert</a:t>
            </a:r>
            <a:endParaRPr lang="en-US" sz="3200" dirty="0">
              <a:latin typeface="+mj-lt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CFBC46E2-9CBC-11C7-4E78-12C14E6BFCA3}"/>
              </a:ext>
            </a:extLst>
          </p:cNvPr>
          <p:cNvSpPr/>
          <p:nvPr/>
        </p:nvSpPr>
        <p:spPr>
          <a:xfrm>
            <a:off x="1089868" y="244152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Studierende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2B6710A6-E0AB-6E2A-04CC-D37BF25F9A02}"/>
              </a:ext>
            </a:extLst>
          </p:cNvPr>
          <p:cNvSpPr/>
          <p:nvPr/>
        </p:nvSpPr>
        <p:spPr>
          <a:xfrm>
            <a:off x="496120" y="2748038"/>
            <a:ext cx="2365772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781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Schneller und einfacher Zugang zu benötigten Materialien für Projekte und Forschungsarbeiten.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B1FC8539-1ED4-20F4-5C4B-CB1B24DCD982}"/>
              </a:ext>
            </a:extLst>
          </p:cNvPr>
          <p:cNvSpPr/>
          <p:nvPr/>
        </p:nvSpPr>
        <p:spPr>
          <a:xfrm>
            <a:off x="5998518" y="1675062"/>
            <a:ext cx="19826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Dozierende &amp; Verleiher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8B912FB-0857-94A1-EFB7-3FB62A8BAE18}"/>
              </a:ext>
            </a:extLst>
          </p:cNvPr>
          <p:cNvSpPr/>
          <p:nvPr/>
        </p:nvSpPr>
        <p:spPr>
          <a:xfrm>
            <a:off x="5998518" y="1981573"/>
            <a:ext cx="264936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Effiziente Verwaltung und Freigabe von Leihgütern, weniger administrativer Aufwand.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51C0C74-05B7-293A-7DDE-BA81EB842798}"/>
              </a:ext>
            </a:extLst>
          </p:cNvPr>
          <p:cNvSpPr/>
          <p:nvPr/>
        </p:nvSpPr>
        <p:spPr>
          <a:xfrm>
            <a:off x="5998518" y="3207916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dirty="0">
                <a:solidFill>
                  <a:srgbClr val="FFFFFF"/>
                </a:solidFill>
                <a:latin typeface="+mj-lt"/>
                <a:ea typeface="Inter Bold" pitchFamily="34" charset="-122"/>
                <a:cs typeface="Inter Bold" pitchFamily="34" charset="-120"/>
              </a:rPr>
              <a:t>Administratoren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76F2CFAE-EF60-BC6F-6108-DA5EE5BC7893}"/>
              </a:ext>
            </a:extLst>
          </p:cNvPr>
          <p:cNvSpPr/>
          <p:nvPr/>
        </p:nvSpPr>
        <p:spPr>
          <a:xfrm>
            <a:off x="5998518" y="3514428"/>
            <a:ext cx="264936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Zentrale Systempflege, umfassende Übersicht und detaillierte Berichte für optimale Kontrolle.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5723E923-A52C-B836-B7C6-F6E45AC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10" y="1508449"/>
            <a:ext cx="2853109" cy="2853109"/>
          </a:xfrm>
          <a:prstGeom prst="rect">
            <a:avLst/>
          </a:prstGeom>
        </p:spPr>
      </p:pic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1881F47F-3B04-81C6-F394-2A68E90A0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7522" y="2835251"/>
            <a:ext cx="199355" cy="199355"/>
          </a:xfrm>
          <a:prstGeom prst="rect">
            <a:avLst/>
          </a:prstGeom>
        </p:spPr>
      </p:pic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3894548D-DCF5-E898-9DAA-4B1051E38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410" y="1508449"/>
            <a:ext cx="2853109" cy="2853109"/>
          </a:xfrm>
          <a:prstGeom prst="rect">
            <a:avLst/>
          </a:prstGeom>
        </p:spPr>
      </p:pic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E242D595-02C8-9C89-677C-A4E59932A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9520" y="2199011"/>
            <a:ext cx="199355" cy="199355"/>
          </a:xfrm>
          <a:prstGeom prst="rect">
            <a:avLst/>
          </a:prstGeom>
        </p:spPr>
      </p:pic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4159E6BE-8AD2-356B-3D9F-32D4E8994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5410" y="1508449"/>
            <a:ext cx="2853109" cy="2853109"/>
          </a:xfrm>
          <a:prstGeom prst="rect">
            <a:avLst/>
          </a:prstGeom>
        </p:spPr>
      </p:pic>
      <p:pic>
        <p:nvPicPr>
          <p:cNvPr id="38" name="Image 5" descr="preencoded.png">
            <a:extLst>
              <a:ext uri="{FF2B5EF4-FFF2-40B4-BE49-F238E27FC236}">
                <a16:creationId xmlns:a16="http://schemas.microsoft.com/office/drawing/2014/main" id="{D3C35FFA-FCBE-9246-C4CD-D009FC37B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9520" y="3471492"/>
            <a:ext cx="199355" cy="199355"/>
          </a:xfrm>
          <a:prstGeom prst="rect">
            <a:avLst/>
          </a:prstGeom>
        </p:spPr>
      </p:pic>
      <p:sp>
        <p:nvSpPr>
          <p:cNvPr id="7" name="Fußzeilenplatzhalter 10">
            <a:extLst>
              <a:ext uri="{FF2B5EF4-FFF2-40B4-BE49-F238E27FC236}">
                <a16:creationId xmlns:a16="http://schemas.microsoft.com/office/drawing/2014/main" id="{7265E108-46F4-FD2C-C7CF-380AEA4F4E67}"/>
              </a:ext>
            </a:extLst>
          </p:cNvPr>
          <p:cNvSpPr txBox="1">
            <a:spLocks/>
          </p:cNvSpPr>
          <p:nvPr/>
        </p:nvSpPr>
        <p:spPr>
          <a:xfrm>
            <a:off x="6080624" y="4942591"/>
            <a:ext cx="1439126" cy="15828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750" dirty="0" err="1">
                <a:solidFill>
                  <a:schemeClr val="bg1"/>
                </a:solidFill>
              </a:rPr>
              <a:t>LeihSy</a:t>
            </a:r>
            <a:r>
              <a:rPr lang="de-DE" sz="750" dirty="0">
                <a:solidFill>
                  <a:schemeClr val="bg1"/>
                </a:solidFill>
              </a:rPr>
              <a:t> der Hochschule Esslingen</a:t>
            </a:r>
          </a:p>
        </p:txBody>
      </p:sp>
      <p:sp>
        <p:nvSpPr>
          <p:cNvPr id="8" name="Datumsplatzhalter 12">
            <a:extLst>
              <a:ext uri="{FF2B5EF4-FFF2-40B4-BE49-F238E27FC236}">
                <a16:creationId xmlns:a16="http://schemas.microsoft.com/office/drawing/2014/main" id="{E6E5B0AB-EF02-CEEB-AF76-7AEB011E20FB}"/>
              </a:ext>
            </a:extLst>
          </p:cNvPr>
          <p:cNvSpPr txBox="1">
            <a:spLocks/>
          </p:cNvSpPr>
          <p:nvPr/>
        </p:nvSpPr>
        <p:spPr>
          <a:xfrm>
            <a:off x="5316738" y="4942590"/>
            <a:ext cx="720000" cy="1582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040420-2AC0-4B03-8E28-284AB220E009}" type="datetime1">
              <a:rPr lang="de-DE" sz="750" smtClean="0">
                <a:solidFill>
                  <a:schemeClr val="bg1"/>
                </a:solidFill>
              </a:rPr>
              <a:pPr/>
              <a:t>21.01.2026</a:t>
            </a:fld>
            <a:endParaRPr lang="hr-HR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726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583634-00A6-C083-1786-FA61B9C2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37DCB52-E3F8-7CBA-8389-983372E5C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Einleitung &amp; Problemstellung</a:t>
            </a:r>
          </a:p>
          <a:p>
            <a:r>
              <a:rPr lang="de-DE" dirty="0"/>
              <a:t>Produkt-Demo: Kernfunktionen</a:t>
            </a:r>
          </a:p>
          <a:p>
            <a:r>
              <a:rPr lang="de-DE" dirty="0">
                <a:solidFill>
                  <a:schemeClr val="tx1"/>
                </a:solidFill>
              </a:rPr>
              <a:t>Inhalte hier eingeben</a:t>
            </a:r>
          </a:p>
          <a:p>
            <a:r>
              <a:rPr lang="de-DE" dirty="0">
                <a:solidFill>
                  <a:schemeClr val="tx1"/>
                </a:solidFill>
              </a:rPr>
              <a:t>Inhalte hier eingeben</a:t>
            </a:r>
          </a:p>
          <a:p>
            <a:r>
              <a:rPr lang="de-DE" dirty="0">
                <a:solidFill>
                  <a:srgbClr val="002D58"/>
                </a:solidFill>
              </a:rPr>
              <a:t>Tools &amp; Zusammenarbeit</a:t>
            </a:r>
          </a:p>
          <a:p>
            <a:r>
              <a:rPr lang="de-DE" dirty="0">
                <a:solidFill>
                  <a:schemeClr val="tx1"/>
                </a:solidFill>
              </a:rPr>
              <a:t>Herausforderungen</a:t>
            </a:r>
          </a:p>
          <a:p>
            <a:r>
              <a:rPr lang="de-DE" dirty="0" err="1">
                <a:solidFill>
                  <a:srgbClr val="002D58"/>
                </a:solidFill>
              </a:rPr>
              <a:t>Lessons</a:t>
            </a:r>
            <a:r>
              <a:rPr lang="de-DE" dirty="0">
                <a:solidFill>
                  <a:srgbClr val="002D58"/>
                </a:solidFill>
              </a:rPr>
              <a:t> </a:t>
            </a:r>
            <a:r>
              <a:rPr lang="de-DE" dirty="0" err="1">
                <a:solidFill>
                  <a:srgbClr val="002D58"/>
                </a:solidFill>
              </a:rPr>
              <a:t>Learned</a:t>
            </a:r>
            <a:endParaRPr lang="de-DE" dirty="0">
              <a:solidFill>
                <a:srgbClr val="002D58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8E9E2E3-1107-1474-6F5A-FBBC72D8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88BE9962-511F-8001-4117-67713F309F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4583378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506A2-43A3-B282-2E8C-F5F95F6F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B74826D-CE65-8C94-7CAF-7F750FC5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349"/>
            <a:ext cx="2038375" cy="534950"/>
          </a:xfrm>
        </p:spPr>
        <p:txBody>
          <a:bodyPr/>
          <a:lstStyle/>
          <a:p>
            <a:r>
              <a:rPr lang="de-DE" sz="3600" b="1" dirty="0">
                <a:solidFill>
                  <a:schemeClr val="tx1"/>
                </a:solidFill>
              </a:rPr>
              <a:t>Agenda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021F26F-112F-F342-ED9A-B3F91617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21814"/>
            <a:ext cx="6008916" cy="35726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Einleitung &amp; Problemstellung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2"/>
                </a:solidFill>
              </a:rPr>
              <a:t>Produkt-Demo: Kernfunktion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Weitere Features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Technische Architektur &amp; Schnittstellen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Tools &amp; Zusammenarbeit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Herausforderungen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 err="1"/>
              <a:t>Lessons</a:t>
            </a:r>
            <a:r>
              <a:rPr lang="de-DE" sz="2400" dirty="0"/>
              <a:t> </a:t>
            </a:r>
            <a:r>
              <a:rPr lang="de-DE" sz="2400" dirty="0" err="1"/>
              <a:t>Learned</a:t>
            </a:r>
            <a:endParaRPr lang="de-DE" sz="2400" dirty="0"/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de-DE" sz="2400" dirty="0"/>
              <a:t>Ausblick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652C15FC-C9C5-1EE4-9C9A-590764E7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42" r="33569" b="286"/>
          <a:stretch>
            <a:fillRect/>
          </a:stretch>
        </p:blipFill>
        <p:spPr>
          <a:xfrm>
            <a:off x="7127455" y="1087515"/>
            <a:ext cx="1637133" cy="3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3245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117399F-10ED-259B-655F-E5DF689DD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5070" y="746577"/>
            <a:ext cx="6290732" cy="194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LeihSy</a:t>
            </a:r>
            <a:r>
              <a:rPr lang="de-DE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der Hochschule Esslingen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5051265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HE-Master">
  <a:themeElements>
    <a:clrScheme name="Hochschule Esslingen 1">
      <a:dk1>
        <a:srgbClr val="002D58"/>
      </a:dk1>
      <a:lt1>
        <a:sysClr val="window" lastClr="FFFFFF"/>
      </a:lt1>
      <a:dk2>
        <a:srgbClr val="D70F3C"/>
      </a:dk2>
      <a:lt2>
        <a:srgbClr val="FFFFFF"/>
      </a:lt2>
      <a:accent1>
        <a:srgbClr val="00AADC"/>
      </a:accent1>
      <a:accent2>
        <a:srgbClr val="D6EAF8"/>
      </a:accent2>
      <a:accent3>
        <a:srgbClr val="DCDCDC"/>
      </a:accent3>
      <a:accent4>
        <a:srgbClr val="D7193C"/>
      </a:accent4>
      <a:accent5>
        <a:srgbClr val="002D58"/>
      </a:accent5>
      <a:accent6>
        <a:srgbClr val="FFFFFF"/>
      </a:accent6>
      <a:hlink>
        <a:srgbClr val="002D58"/>
      </a:hlink>
      <a:folHlink>
        <a:srgbClr val="002D5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lIns="0" tIns="46800" rIns="91440" bIns="45720" rtlCol="0" anchor="t">
        <a:noAutofit/>
      </a:bodyPr>
      <a:lstStyle>
        <a:defPPr>
          <a:lnSpc>
            <a:spcPts val="1000"/>
          </a:lnSpc>
          <a:defRPr sz="2000" cap="none" baseline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uerName zur Vorlage_2.pptx" id="{A3907DC7-7D7E-440E-BA5E-69A2997F0CF5}" vid="{91DF26E7-B9EC-4C08-A6FF-58075C0F050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</Template>
  <TotalTime>0</TotalTime>
  <Words>1041</Words>
  <Application>Microsoft Office PowerPoint</Application>
  <PresentationFormat>Bildschirmpräsentation (16:9)</PresentationFormat>
  <Paragraphs>322</Paragraphs>
  <Slides>45</Slides>
  <Notes>17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Inter</vt:lpstr>
      <vt:lpstr>Lucida Grande</vt:lpstr>
      <vt:lpstr>Wingdings</vt:lpstr>
      <vt:lpstr>HE-Master</vt:lpstr>
      <vt:lpstr>PowerPoint-Präsentation</vt:lpstr>
      <vt:lpstr>Asinas, Ceyda, dennis, malte, yannick  LeihSy – Das digitale verleihSYSTEM der  Hochschule Esslingen  </vt:lpstr>
      <vt:lpstr>Agenda</vt:lpstr>
      <vt:lpstr>PowerPoint-Präsentation</vt:lpstr>
      <vt:lpstr>PowerPoint-Präsentation</vt:lpstr>
      <vt:lpstr>PowerPoint-Präsentation</vt:lpstr>
      <vt:lpstr>Agenda</vt:lpstr>
      <vt:lpstr>Agenda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Technische Architektur</vt:lpstr>
      <vt:lpstr>Technische Architektur</vt:lpstr>
      <vt:lpstr>Technische Architektur</vt:lpstr>
      <vt:lpstr>Technische Architektur</vt:lpstr>
      <vt:lpstr>Technische Architektur</vt:lpstr>
      <vt:lpstr>Schnittstellen</vt:lpstr>
      <vt:lpstr>Schnittstellen</vt:lpstr>
      <vt:lpstr>Schnittstellen</vt:lpstr>
      <vt:lpstr>Agenda</vt:lpstr>
      <vt:lpstr>Tools &amp; Zusammenarbeit</vt:lpstr>
      <vt:lpstr>Tools &amp; Zusammenarbeit</vt:lpstr>
      <vt:lpstr>Tools &amp; Zusammenarbeit</vt:lpstr>
      <vt:lpstr>Tools &amp; Zusammenarbeit</vt:lpstr>
      <vt:lpstr>Tools &amp; Zusammenarbeit</vt:lpstr>
      <vt:lpstr>Tools &amp; Zusammenarbeit</vt:lpstr>
      <vt:lpstr>Tools &amp; Zusammenarbeit</vt:lpstr>
      <vt:lpstr>Tools &amp; Zusammenarbeit</vt:lpstr>
      <vt:lpstr>Tools &amp; Zusammenarbeit</vt:lpstr>
      <vt:lpstr>Agenda</vt:lpstr>
      <vt:lpstr>herausforderungen</vt:lpstr>
      <vt:lpstr>Agenda</vt:lpstr>
      <vt:lpstr>Lessons Learned</vt:lpstr>
      <vt:lpstr>Agenda</vt:lpstr>
      <vt:lpstr>Ausblick</vt:lpstr>
      <vt:lpstr>Vielen dank für ihre Aufmerksamkeit : 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Asinas Esber</dc:creator>
  <cp:lastModifiedBy>Asinas Esber</cp:lastModifiedBy>
  <cp:revision>16</cp:revision>
  <cp:lastPrinted>2017-08-03T16:49:37Z</cp:lastPrinted>
  <dcterms:created xsi:type="dcterms:W3CDTF">2026-01-16T16:46:38Z</dcterms:created>
  <dcterms:modified xsi:type="dcterms:W3CDTF">2026-01-21T13:25:10Z</dcterms:modified>
</cp:coreProperties>
</file>